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sldIdLst>
    <p:sldId id="545" r:id="rId2"/>
    <p:sldId id="527" r:id="rId3"/>
    <p:sldId id="552" r:id="rId4"/>
    <p:sldId id="556" r:id="rId5"/>
    <p:sldId id="546" r:id="rId6"/>
    <p:sldId id="548" r:id="rId7"/>
    <p:sldId id="549" r:id="rId8"/>
    <p:sldId id="554" r:id="rId9"/>
    <p:sldId id="555" r:id="rId10"/>
    <p:sldId id="550" r:id="rId11"/>
    <p:sldId id="553" r:id="rId12"/>
    <p:sldId id="551" r:id="rId13"/>
    <p:sldId id="532" r:id="rId14"/>
    <p:sldId id="530" r:id="rId15"/>
    <p:sldId id="531" r:id="rId16"/>
    <p:sldId id="543" r:id="rId17"/>
    <p:sldId id="541" r:id="rId18"/>
    <p:sldId id="540" r:id="rId19"/>
    <p:sldId id="528" r:id="rId20"/>
    <p:sldId id="542" r:id="rId21"/>
    <p:sldId id="544" r:id="rId22"/>
    <p:sldId id="539" r:id="rId23"/>
    <p:sldId id="533" r:id="rId24"/>
    <p:sldId id="529" r:id="rId25"/>
    <p:sldId id="257" r:id="rId26"/>
    <p:sldId id="376" r:id="rId27"/>
    <p:sldId id="434" r:id="rId28"/>
    <p:sldId id="535" r:id="rId29"/>
    <p:sldId id="537" r:id="rId30"/>
    <p:sldId id="534" r:id="rId31"/>
    <p:sldId id="538" r:id="rId32"/>
    <p:sldId id="557" r:id="rId33"/>
    <p:sldId id="32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9532" autoAdjust="0"/>
  </p:normalViewPr>
  <p:slideViewPr>
    <p:cSldViewPr snapToGrid="0">
      <p:cViewPr varScale="1">
        <p:scale>
          <a:sx n="71" d="100"/>
          <a:sy n="71" d="100"/>
        </p:scale>
        <p:origin x="-49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884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D1DE6-2D96-4CCD-9872-302F2068E53A}" type="datetimeFigureOut">
              <a:rPr lang="uk-UA" smtClean="0"/>
              <a:t>23.11.2021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954D-CEB3-4792-8C48-DC9DBC56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677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scepsis.net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2311636480&amp;comment_id=Y29tbWVudDoxMDE2MTQ0ODMzNDM2MjE2Nl8xMDE2MTQ0ODU1NTA5NzE2Ng%3D%3D&amp;__cft__%5b0%5d=AZUBL4kPjgRutzyP18M82BDXak9qb6RIPDdtO5lHUN4O-l2hPCvws-siuQ8SAFIlS5UF2mfs9GFuEuQG9pKvMrFynI04F4oh_5jSkV6nejZunReZV4l5l3zS9rGawLkx89o&amp;__tn__=R*F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gromovy@yahoo.com" TargetMode="External"/><Relationship Id="rId2" Type="http://schemas.openxmlformats.org/officeDocument/2006/relationships/hyperlink" Target="http://education-ua.org/u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584462"/>
            <a:ext cx="10109480" cy="26394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Як </a:t>
            </a:r>
            <a:r>
              <a:rPr lang="ru-RU" dirty="0" err="1">
                <a:solidFill>
                  <a:schemeClr val="bg1"/>
                </a:solidFill>
              </a:rPr>
              <a:t>очистити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освітянські</a:t>
            </a:r>
            <a:r>
              <a:rPr lang="ru-RU" dirty="0">
                <a:solidFill>
                  <a:schemeClr val="bg1"/>
                </a:solidFill>
              </a:rPr>
              <a:t> "</a:t>
            </a:r>
            <a:r>
              <a:rPr lang="ru-RU" dirty="0" err="1">
                <a:solidFill>
                  <a:schemeClr val="bg1"/>
                </a:solidFill>
              </a:rPr>
              <a:t>Авгієві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стайні</a:t>
            </a:r>
            <a:r>
              <a:rPr lang="ru-RU" dirty="0">
                <a:solidFill>
                  <a:schemeClr val="bg1"/>
                </a:solidFill>
              </a:rPr>
              <a:t>"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696824"/>
            <a:ext cx="6357611" cy="39969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Н</a:t>
            </a:r>
            <a:r>
              <a:rPr lang="uk-UA" dirty="0" smtClean="0">
                <a:solidFill>
                  <a:schemeClr val="bg1"/>
                </a:solidFill>
              </a:rPr>
              <a:t>ам </a:t>
            </a:r>
            <a:r>
              <a:rPr lang="uk-UA" dirty="0">
                <a:solidFill>
                  <a:schemeClr val="bg1"/>
                </a:solidFill>
              </a:rPr>
              <a:t>усім разом треба здійснити шостий подвиг Геракла.</a:t>
            </a: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Згадайте, цей найулюбленіший еллінський герой взявся за очищення Авгієвих </a:t>
            </a:r>
            <a:r>
              <a:rPr lang="uk-UA" dirty="0" err="1">
                <a:solidFill>
                  <a:schemeClr val="bg1"/>
                </a:solidFill>
              </a:rPr>
              <a:t>стаєнь</a:t>
            </a:r>
            <a:r>
              <a:rPr lang="uk-UA" dirty="0">
                <a:solidFill>
                  <a:schemeClr val="bg1"/>
                </a:solidFill>
              </a:rPr>
              <a:t>, які 30 років ніхто не чистив. Злопам'ятна Гера  підказала діяння не лише нездійсненне, а й принизливе навіть для звичайної людини. </a:t>
            </a:r>
            <a:endParaRPr lang="uk-UA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</a:rPr>
              <a:t>Та </a:t>
            </a:r>
            <a:r>
              <a:rPr lang="uk-UA" dirty="0">
                <a:solidFill>
                  <a:schemeClr val="bg1"/>
                </a:solidFill>
              </a:rPr>
              <a:t>Геракл знайшов нестандартний варіант дії: він прорив канали від двох гірських річок </a:t>
            </a:r>
            <a:r>
              <a:rPr lang="uk-UA" dirty="0" err="1">
                <a:solidFill>
                  <a:schemeClr val="bg1"/>
                </a:solidFill>
              </a:rPr>
              <a:t>Алфеї</a:t>
            </a:r>
            <a:r>
              <a:rPr lang="uk-UA" dirty="0">
                <a:solidFill>
                  <a:schemeClr val="bg1"/>
                </a:solidFill>
              </a:rPr>
              <a:t> та </a:t>
            </a:r>
            <a:r>
              <a:rPr lang="uk-UA" dirty="0" err="1">
                <a:solidFill>
                  <a:schemeClr val="bg1"/>
                </a:solidFill>
              </a:rPr>
              <a:t>Пенеї</a:t>
            </a:r>
            <a:r>
              <a:rPr lang="uk-UA" dirty="0">
                <a:solidFill>
                  <a:schemeClr val="bg1"/>
                </a:solidFill>
              </a:rPr>
              <a:t> аж до огорожі занедбаних </a:t>
            </a:r>
            <a:r>
              <a:rPr lang="uk-UA" dirty="0" err="1">
                <a:solidFill>
                  <a:schemeClr val="bg1"/>
                </a:solidFill>
              </a:rPr>
              <a:t>стаєнь</a:t>
            </a:r>
            <a:r>
              <a:rPr lang="uk-UA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Бурхливий потік вимив увесь гній ще до заходу сонця і перед розгубленим </a:t>
            </a:r>
            <a:r>
              <a:rPr lang="uk-UA" dirty="0" err="1">
                <a:solidFill>
                  <a:schemeClr val="bg1"/>
                </a:solidFill>
              </a:rPr>
              <a:t>Авгієм</a:t>
            </a:r>
            <a:r>
              <a:rPr lang="uk-UA" dirty="0">
                <a:solidFill>
                  <a:schemeClr val="bg1"/>
                </a:solidFill>
              </a:rPr>
              <a:t> стайні засяяли чистотою.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205" y="1809946"/>
            <a:ext cx="3301248" cy="385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284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79110"/>
            <a:ext cx="10156613" cy="970960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Свобода бути самим собою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7901" y="1970202"/>
            <a:ext cx="55712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Бути собою у </a:t>
            </a:r>
            <a:r>
              <a:rPr lang="ru-RU" sz="2400" b="1" dirty="0" err="1">
                <a:solidFill>
                  <a:schemeClr val="bg1"/>
                </a:solidFill>
              </a:rPr>
              <a:t>світі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який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постійно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намагається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зробити</a:t>
            </a:r>
            <a:r>
              <a:rPr lang="ru-RU" sz="2400" b="1" dirty="0">
                <a:solidFill>
                  <a:schemeClr val="bg1"/>
                </a:solidFill>
              </a:rPr>
              <a:t> з тебе </a:t>
            </a:r>
            <a:r>
              <a:rPr lang="ru-RU" sz="2400" b="1" dirty="0" err="1">
                <a:solidFill>
                  <a:schemeClr val="bg1"/>
                </a:solidFill>
              </a:rPr>
              <a:t>щось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інше</a:t>
            </a:r>
            <a:r>
              <a:rPr lang="ru-RU" sz="2400" b="1" dirty="0">
                <a:solidFill>
                  <a:schemeClr val="bg1"/>
                </a:solidFill>
              </a:rPr>
              <a:t> -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найбільше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досягнення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Ральф </a:t>
            </a:r>
            <a:r>
              <a:rPr lang="ru-RU" dirty="0" err="1">
                <a:solidFill>
                  <a:schemeClr val="bg1"/>
                </a:solidFill>
              </a:rPr>
              <a:t>Вальдо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Емерсон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0705" y="4854803"/>
            <a:ext cx="108219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Справжня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педагогіка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гуманізму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забезпечити</a:t>
            </a:r>
            <a:r>
              <a:rPr lang="ru-RU" sz="2400" b="1" dirty="0">
                <a:solidFill>
                  <a:schemeClr val="bg1"/>
                </a:solidFill>
              </a:rPr>
              <a:t> кожному </a:t>
            </a:r>
            <a:r>
              <a:rPr lang="ru-RU" sz="2400" b="1" dirty="0" err="1">
                <a:solidFill>
                  <a:schemeClr val="bg1"/>
                </a:solidFill>
              </a:rPr>
              <a:t>учневі</a:t>
            </a:r>
            <a:r>
              <a:rPr lang="ru-RU" sz="2400" b="1" dirty="0">
                <a:solidFill>
                  <a:schemeClr val="bg1"/>
                </a:solidFill>
              </a:rPr>
              <a:t> в </a:t>
            </a:r>
            <a:r>
              <a:rPr lang="ru-RU" sz="2400" b="1" dirty="0" err="1">
                <a:solidFill>
                  <a:schemeClr val="bg1"/>
                </a:solidFill>
              </a:rPr>
              <a:t>кожній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школі</a:t>
            </a:r>
            <a:r>
              <a:rPr lang="ru-RU" sz="2400" b="1" dirty="0">
                <a:solidFill>
                  <a:schemeClr val="bg1"/>
                </a:solidFill>
              </a:rPr>
              <a:t> свободу </a:t>
            </a:r>
            <a:r>
              <a:rPr lang="ru-RU" sz="2400" b="1" dirty="0" err="1">
                <a:solidFill>
                  <a:schemeClr val="bg1"/>
                </a:solidFill>
              </a:rPr>
              <a:t>залишатись</a:t>
            </a:r>
            <a:r>
              <a:rPr lang="ru-RU" sz="2400" b="1" dirty="0">
                <a:solidFill>
                  <a:schemeClr val="bg1"/>
                </a:solidFill>
              </a:rPr>
              <a:t> самим собою, </a:t>
            </a:r>
            <a:r>
              <a:rPr lang="ru-RU" sz="2400" b="1" dirty="0" err="1">
                <a:solidFill>
                  <a:schemeClr val="bg1"/>
                </a:solidFill>
              </a:rPr>
              <a:t>можливість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знайти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власні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крила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«Будь собою, </a:t>
            </a:r>
            <a:r>
              <a:rPr lang="ru-RU" sz="2400" b="1" dirty="0" err="1">
                <a:solidFill>
                  <a:schemeClr val="bg1"/>
                </a:solidFill>
              </a:rPr>
              <a:t>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єдиний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хто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може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зробити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правильно</a:t>
            </a:r>
            <a:r>
              <a:rPr lang="ru-RU" sz="2400" b="1" dirty="0" smtClean="0">
                <a:solidFill>
                  <a:schemeClr val="bg1"/>
                </a:solidFill>
              </a:rPr>
              <a:t>».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87" y="1276844"/>
            <a:ext cx="5579113" cy="314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95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63952"/>
            <a:ext cx="10495978" cy="801277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свобода </a:t>
            </a:r>
            <a:r>
              <a:rPr lang="uk-UA" dirty="0">
                <a:solidFill>
                  <a:schemeClr val="bg1"/>
                </a:solidFill>
              </a:rPr>
              <a:t>навчання (</a:t>
            </a:r>
            <a:r>
              <a:rPr lang="en-US" dirty="0">
                <a:solidFill>
                  <a:schemeClr val="bg1"/>
                </a:solidFill>
              </a:rPr>
              <a:t>learning freedom)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9366" y="1055802"/>
            <a:ext cx="5835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Learning </a:t>
            </a:r>
            <a:r>
              <a:rPr lang="en-US" dirty="0" smtClean="0">
                <a:solidFill>
                  <a:schemeClr val="bg1"/>
                </a:solidFill>
              </a:rPr>
              <a:t>Freedom</a:t>
            </a:r>
            <a:r>
              <a:rPr lang="uk-UA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Приблизна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кількість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результатів</a:t>
            </a:r>
            <a:r>
              <a:rPr lang="ru-RU" dirty="0">
                <a:solidFill>
                  <a:schemeClr val="bg1"/>
                </a:solidFill>
              </a:rPr>
              <a:t>: 1 090 000 000 (0,80 с) 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09" y="1715678"/>
            <a:ext cx="6274132" cy="436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3122" y="1885361"/>
            <a:ext cx="506219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Сприяти рівному доступу та якості шляхом посилення різноманітності (а не поверненню до одноманітності!) та шляхом всеосяжної лібералізації. </a:t>
            </a:r>
          </a:p>
          <a:p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«</a:t>
            </a:r>
            <a:r>
              <a:rPr lang="uk-UA" sz="2000" dirty="0">
                <a:solidFill>
                  <a:schemeClr val="bg1"/>
                </a:solidFill>
              </a:rPr>
              <a:t>Вибір школи» (</a:t>
            </a:r>
            <a:r>
              <a:rPr lang="en-US" sz="2000" dirty="0">
                <a:solidFill>
                  <a:schemeClr val="bg1"/>
                </a:solidFill>
              </a:rPr>
              <a:t>School Choice Campaign) </a:t>
            </a:r>
          </a:p>
          <a:p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"Розпакована: чорна скринька реформи індійської шкільної освіти"(</a:t>
            </a:r>
            <a:r>
              <a:rPr lang="en-US" dirty="0">
                <a:solidFill>
                  <a:schemeClr val="bg1"/>
                </a:solidFill>
              </a:rPr>
              <a:t>Unpack-ED: The black box of Indian school education reform). 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7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197963"/>
            <a:ext cx="11118148" cy="64102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Вставай, </a:t>
            </a:r>
            <a:r>
              <a:rPr lang="ru-RU" dirty="0" err="1">
                <a:solidFill>
                  <a:schemeClr val="bg1"/>
                </a:solidFill>
              </a:rPr>
              <a:t>хто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живий</a:t>
            </a:r>
            <a:r>
              <a:rPr lang="ru-RU" dirty="0">
                <a:solidFill>
                  <a:schemeClr val="bg1"/>
                </a:solidFill>
              </a:rPr>
              <a:t>, в кого думка </a:t>
            </a:r>
            <a:r>
              <a:rPr lang="ru-RU" dirty="0" err="1">
                <a:solidFill>
                  <a:schemeClr val="bg1"/>
                </a:solidFill>
              </a:rPr>
              <a:t>повстала</a:t>
            </a:r>
            <a:r>
              <a:rPr lang="ru-RU" dirty="0">
                <a:solidFill>
                  <a:schemeClr val="bg1"/>
                </a:solidFill>
              </a:rPr>
              <a:t>!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4461" y="1734532"/>
            <a:ext cx="63536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Добре </a:t>
            </a:r>
            <a:r>
              <a:rPr lang="ru-RU" sz="2400" b="1" dirty="0" err="1">
                <a:solidFill>
                  <a:schemeClr val="bg1"/>
                </a:solidFill>
              </a:rPr>
              <a:t>роблять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тільки</a:t>
            </a:r>
            <a:r>
              <a:rPr lang="ru-RU" sz="2400" b="1" dirty="0">
                <a:solidFill>
                  <a:schemeClr val="bg1"/>
                </a:solidFill>
              </a:rPr>
              <a:t> те, 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роблять</a:t>
            </a:r>
            <a:r>
              <a:rPr lang="ru-RU" sz="2400" b="1" dirty="0">
                <a:solidFill>
                  <a:schemeClr val="bg1"/>
                </a:solidFill>
              </a:rPr>
              <a:t> будучи </a:t>
            </a:r>
            <a:r>
              <a:rPr lang="ru-RU" sz="2400" b="1" dirty="0" err="1">
                <a:solidFill>
                  <a:schemeClr val="bg1"/>
                </a:solidFill>
              </a:rPr>
              <a:t>вільними</a:t>
            </a:r>
            <a:r>
              <a:rPr lang="ru-RU" sz="2400" b="1" dirty="0">
                <a:solidFill>
                  <a:schemeClr val="bg1"/>
                </a:solidFill>
              </a:rPr>
              <a:t>.                          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    </a:t>
            </a:r>
            <a:r>
              <a:rPr lang="ru-RU" sz="2400" dirty="0" smtClean="0">
                <a:solidFill>
                  <a:schemeClr val="bg1"/>
                </a:solidFill>
              </a:rPr>
              <a:t>Шарль </a:t>
            </a:r>
            <a:r>
              <a:rPr lang="ru-RU" sz="2400" dirty="0" err="1">
                <a:solidFill>
                  <a:schemeClr val="bg1"/>
                </a:solidFill>
              </a:rPr>
              <a:t>Луї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Монтеск'є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4461" y="3874415"/>
            <a:ext cx="64385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Людина </a:t>
            </a:r>
            <a:r>
              <a:rPr lang="uk-UA" sz="2400" b="1" dirty="0">
                <a:solidFill>
                  <a:schemeClr val="bg1"/>
                </a:solidFill>
              </a:rPr>
              <a:t>відчуває свій обов'язок лише тоді, коли вона </a:t>
            </a:r>
            <a:r>
              <a:rPr lang="uk-UA" sz="2400" b="1" dirty="0" smtClean="0">
                <a:solidFill>
                  <a:schemeClr val="bg1"/>
                </a:solidFill>
              </a:rPr>
              <a:t>вільна.</a:t>
            </a:r>
          </a:p>
          <a:p>
            <a:endParaRPr lang="uk-UA" sz="2400" b="1" dirty="0">
              <a:solidFill>
                <a:schemeClr val="bg1"/>
              </a:solidFill>
            </a:endParaRPr>
          </a:p>
          <a:p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Анрі Бергсон, французький </a:t>
            </a:r>
            <a:r>
              <a:rPr lang="uk-UA" sz="2400" dirty="0">
                <a:solidFill>
                  <a:schemeClr val="bg1"/>
                </a:solidFill>
              </a:rPr>
              <a:t>філософ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455" y="2100933"/>
            <a:ext cx="4817277" cy="301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51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231" y="150829"/>
            <a:ext cx="11613823" cy="716438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Чому</a:t>
            </a:r>
            <a:r>
              <a:rPr lang="ru-RU" dirty="0">
                <a:solidFill>
                  <a:schemeClr val="bg1"/>
                </a:solidFill>
              </a:rPr>
              <a:t> «</a:t>
            </a:r>
            <a:r>
              <a:rPr lang="ru-RU" dirty="0" err="1">
                <a:solidFill>
                  <a:schemeClr val="bg1"/>
                </a:solidFill>
              </a:rPr>
              <a:t>хочемо</a:t>
            </a:r>
            <a:r>
              <a:rPr lang="ru-RU" dirty="0">
                <a:solidFill>
                  <a:schemeClr val="bg1"/>
                </a:solidFill>
              </a:rPr>
              <a:t> як </a:t>
            </a:r>
            <a:r>
              <a:rPr lang="ru-RU" dirty="0" err="1">
                <a:solidFill>
                  <a:schemeClr val="bg1"/>
                </a:solidFill>
              </a:rPr>
              <a:t>краще</a:t>
            </a:r>
            <a:r>
              <a:rPr lang="ru-RU" dirty="0">
                <a:solidFill>
                  <a:schemeClr val="bg1"/>
                </a:solidFill>
              </a:rPr>
              <a:t>, а </a:t>
            </a:r>
            <a:r>
              <a:rPr lang="ru-RU" dirty="0" err="1">
                <a:solidFill>
                  <a:schemeClr val="bg1"/>
                </a:solidFill>
              </a:rPr>
              <a:t>виходить</a:t>
            </a:r>
            <a:r>
              <a:rPr lang="ru-RU" dirty="0">
                <a:solidFill>
                  <a:schemeClr val="bg1"/>
                </a:solidFill>
              </a:rPr>
              <a:t> як </a:t>
            </a:r>
            <a:r>
              <a:rPr lang="ru-RU" dirty="0" err="1">
                <a:solidFill>
                  <a:schemeClr val="bg1"/>
                </a:solidFill>
              </a:rPr>
              <a:t>завжди</a:t>
            </a:r>
            <a:r>
              <a:rPr lang="ru-RU" dirty="0">
                <a:solidFill>
                  <a:schemeClr val="bg1"/>
                </a:solidFill>
              </a:rPr>
              <a:t>»?!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3977" y="2005553"/>
            <a:ext cx="2600279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7328" y="3450209"/>
            <a:ext cx="808819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Американський економіст, лауреат Нобелівської премії з економіки Дуглас </a:t>
            </a:r>
            <a:r>
              <a:rPr lang="uk-UA" sz="2000" b="1" dirty="0" err="1">
                <a:solidFill>
                  <a:schemeClr val="bg1"/>
                </a:solidFill>
              </a:rPr>
              <a:t>Норт</a:t>
            </a:r>
            <a:r>
              <a:rPr lang="uk-UA" sz="2000" b="1" dirty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</a:rPr>
              <a:t>Douglass Cecil North) </a:t>
            </a:r>
            <a:r>
              <a:rPr lang="uk-UA" sz="2000" b="1" dirty="0">
                <a:solidFill>
                  <a:schemeClr val="bg1"/>
                </a:solidFill>
              </a:rPr>
              <a:t>є автором теорії про «проблему залежності від шляху»(«</a:t>
            </a:r>
            <a:r>
              <a:rPr lang="en-US" sz="2000" b="1" dirty="0">
                <a:solidFill>
                  <a:schemeClr val="bg1"/>
                </a:solidFill>
              </a:rPr>
              <a:t>path dependence problem”).</a:t>
            </a:r>
          </a:p>
          <a:p>
            <a:r>
              <a:rPr lang="uk-UA" sz="2000" b="1" dirty="0">
                <a:solidFill>
                  <a:schemeClr val="bg1"/>
                </a:solidFill>
              </a:rPr>
              <a:t>Залежність від шляху – це явище, коли історія має значення, бо те, що відбувалося в минулому, зберігається через опір змінам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err="1" smtClean="0">
                <a:solidFill>
                  <a:schemeClr val="bg1"/>
                </a:solidFill>
              </a:rPr>
              <a:t>Залежність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від</a:t>
            </a:r>
            <a:r>
              <a:rPr lang="ru-RU" sz="2000" b="1" dirty="0">
                <a:solidFill>
                  <a:schemeClr val="bg1"/>
                </a:solidFill>
              </a:rPr>
              <a:t> шляху – </a:t>
            </a:r>
            <a:r>
              <a:rPr lang="ru-RU" sz="2000" b="1" dirty="0" err="1">
                <a:solidFill>
                  <a:schemeClr val="bg1"/>
                </a:solidFill>
              </a:rPr>
              <a:t>це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ситуація</a:t>
            </a:r>
            <a:r>
              <a:rPr lang="ru-RU" sz="2000" b="1" dirty="0">
                <a:solidFill>
                  <a:schemeClr val="bg1"/>
                </a:solidFill>
              </a:rPr>
              <a:t>, коли </a:t>
            </a:r>
            <a:r>
              <a:rPr lang="ru-RU" sz="2000" b="1" dirty="0" err="1">
                <a:solidFill>
                  <a:schemeClr val="bg1"/>
                </a:solidFill>
              </a:rPr>
              <a:t>поточний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вибір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політики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обмежений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або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сформований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інституційними</a:t>
            </a:r>
            <a:r>
              <a:rPr lang="ru-RU" sz="2000" b="1" dirty="0">
                <a:solidFill>
                  <a:schemeClr val="bg1"/>
                </a:solidFill>
              </a:rPr>
              <a:t> шляхами, </a:t>
            </a:r>
            <a:r>
              <a:rPr lang="ru-RU" sz="2000" b="1" dirty="0" err="1">
                <a:solidFill>
                  <a:schemeClr val="bg1"/>
                </a:solidFill>
              </a:rPr>
              <a:t>які</a:t>
            </a:r>
            <a:r>
              <a:rPr lang="ru-RU" sz="2000" b="1" dirty="0">
                <a:solidFill>
                  <a:schemeClr val="bg1"/>
                </a:solidFill>
              </a:rPr>
              <a:t> є результатом </a:t>
            </a:r>
            <a:r>
              <a:rPr lang="ru-RU" sz="2000" b="1" dirty="0" err="1">
                <a:solidFill>
                  <a:schemeClr val="bg1"/>
                </a:solidFill>
              </a:rPr>
              <a:t>вибору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зробленого</a:t>
            </a:r>
            <a:r>
              <a:rPr lang="ru-RU" sz="2000" b="1" dirty="0">
                <a:solidFill>
                  <a:schemeClr val="bg1"/>
                </a:solidFill>
              </a:rPr>
              <a:t> в </a:t>
            </a:r>
            <a:r>
              <a:rPr lang="ru-RU" sz="2000" b="1" dirty="0" err="1">
                <a:solidFill>
                  <a:schemeClr val="bg1"/>
                </a:solidFill>
              </a:rPr>
              <a:t>минулому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8895" r="15181" b="5137"/>
          <a:stretch/>
        </p:blipFill>
        <p:spPr bwMode="auto">
          <a:xfrm>
            <a:off x="1987746" y="904974"/>
            <a:ext cx="3743751" cy="246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466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197964"/>
            <a:ext cx="11306683" cy="149886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Ми </a:t>
            </a:r>
            <a:r>
              <a:rPr lang="ru-RU" dirty="0" err="1">
                <a:solidFill>
                  <a:schemeClr val="bg1"/>
                </a:solidFill>
              </a:rPr>
              <a:t>ще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ніколи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пробували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використати</a:t>
            </a:r>
            <a:r>
              <a:rPr lang="ru-RU" dirty="0">
                <a:solidFill>
                  <a:schemeClr val="bg1"/>
                </a:solidFill>
              </a:rPr>
              <a:t> ресурс </a:t>
            </a:r>
            <a:r>
              <a:rPr lang="ru-RU" dirty="0" err="1">
                <a:solidFill>
                  <a:schemeClr val="bg1"/>
                </a:solidFill>
              </a:rPr>
              <a:t>свободи</a:t>
            </a:r>
            <a:r>
              <a:rPr lang="ru-RU" dirty="0">
                <a:solidFill>
                  <a:schemeClr val="bg1"/>
                </a:solidFill>
              </a:rPr>
              <a:t> в масштабах </a:t>
            </a:r>
            <a:r>
              <a:rPr lang="ru-RU" dirty="0" err="1">
                <a:solidFill>
                  <a:schemeClr val="bg1"/>
                </a:solidFill>
              </a:rPr>
              <a:t>освітньої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системи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7585" y="2168165"/>
            <a:ext cx="64290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Зокрема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залежність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від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попереднього</a:t>
            </a:r>
            <a:r>
              <a:rPr lang="ru-RU" sz="2000" b="1" dirty="0">
                <a:solidFill>
                  <a:prstClr val="black"/>
                </a:solidFill>
              </a:rPr>
              <a:t> командно-</a:t>
            </a:r>
            <a:r>
              <a:rPr lang="ru-RU" sz="2000" b="1" dirty="0" err="1">
                <a:solidFill>
                  <a:prstClr val="black"/>
                </a:solidFill>
              </a:rPr>
              <a:t>адміністративного</a:t>
            </a:r>
            <a:r>
              <a:rPr lang="ru-RU" sz="2000" b="1" dirty="0">
                <a:solidFill>
                  <a:prstClr val="black"/>
                </a:solidFill>
              </a:rPr>
              <a:t> (а до того </a:t>
            </a:r>
            <a:r>
              <a:rPr lang="ru-RU" sz="2000" b="1" dirty="0" err="1">
                <a:solidFill>
                  <a:prstClr val="black"/>
                </a:solidFill>
              </a:rPr>
              <a:t>відверто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тоталітарного</a:t>
            </a:r>
            <a:r>
              <a:rPr lang="ru-RU" sz="2000" b="1" dirty="0">
                <a:solidFill>
                  <a:prstClr val="black"/>
                </a:solidFill>
              </a:rPr>
              <a:t>) шляху </a:t>
            </a:r>
            <a:r>
              <a:rPr lang="ru-RU" sz="2000" b="1" dirty="0" err="1">
                <a:solidFill>
                  <a:prstClr val="black"/>
                </a:solidFill>
              </a:rPr>
              <a:t>призводить</a:t>
            </a:r>
            <a:r>
              <a:rPr lang="ru-RU" sz="2000" b="1" dirty="0">
                <a:solidFill>
                  <a:prstClr val="black"/>
                </a:solidFill>
              </a:rPr>
              <a:t> до того,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ми </a:t>
            </a:r>
            <a:r>
              <a:rPr lang="ru-RU" sz="2000" b="1" dirty="0" err="1">
                <a:solidFill>
                  <a:prstClr val="black"/>
                </a:solidFill>
              </a:rPr>
              <a:t>ще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ніколи</a:t>
            </a:r>
            <a:r>
              <a:rPr lang="ru-RU" sz="2000" b="1" dirty="0">
                <a:solidFill>
                  <a:prstClr val="black"/>
                </a:solidFill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</a:rPr>
              <a:t>пробували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використати</a:t>
            </a:r>
            <a:r>
              <a:rPr lang="ru-RU" sz="2000" b="1" dirty="0">
                <a:solidFill>
                  <a:prstClr val="black"/>
                </a:solidFill>
              </a:rPr>
              <a:t> ресурс </a:t>
            </a:r>
            <a:r>
              <a:rPr lang="ru-RU" sz="2000" b="1" dirty="0" err="1">
                <a:solidFill>
                  <a:prstClr val="black"/>
                </a:solidFill>
              </a:rPr>
              <a:t>свободи</a:t>
            </a:r>
            <a:r>
              <a:rPr lang="ru-RU" sz="2000" b="1" dirty="0">
                <a:solidFill>
                  <a:prstClr val="black"/>
                </a:solidFill>
              </a:rPr>
              <a:t> в масштабах </a:t>
            </a:r>
            <a:r>
              <a:rPr lang="ru-RU" sz="2000" b="1" dirty="0" err="1">
                <a:solidFill>
                  <a:prstClr val="black"/>
                </a:solidFill>
              </a:rPr>
              <a:t>освітньої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системи</a:t>
            </a:r>
            <a:r>
              <a:rPr lang="ru-RU" sz="2000" b="1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ru-RU" sz="2000" b="1" dirty="0">
              <a:solidFill>
                <a:prstClr val="black"/>
              </a:solidFill>
            </a:endParaRP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У нас на </a:t>
            </a:r>
            <a:r>
              <a:rPr lang="ru-RU" sz="2000" b="1" dirty="0" err="1">
                <a:solidFill>
                  <a:prstClr val="black"/>
                </a:solidFill>
              </a:rPr>
              <a:t>всіх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рівнях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вертикалі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управління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освітою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вміють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лише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тиснути</a:t>
            </a:r>
            <a:r>
              <a:rPr lang="ru-RU" sz="2000" b="1" dirty="0">
                <a:solidFill>
                  <a:prstClr val="black"/>
                </a:solidFill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</a:rPr>
              <a:t>гнобити</a:t>
            </a:r>
            <a:r>
              <a:rPr lang="ru-RU" sz="2000" b="1" dirty="0">
                <a:solidFill>
                  <a:prstClr val="black"/>
                </a:solidFill>
              </a:rPr>
              <a:t>, а для того, </a:t>
            </a:r>
            <a:r>
              <a:rPr lang="ru-RU" sz="2000" b="1" dirty="0" err="1">
                <a:solidFill>
                  <a:prstClr val="black"/>
                </a:solidFill>
              </a:rPr>
              <a:t>щоб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був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розвиток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тепер</a:t>
            </a:r>
            <a:r>
              <a:rPr lang="ru-RU" sz="2000" b="1" dirty="0">
                <a:solidFill>
                  <a:prstClr val="black"/>
                </a:solidFill>
              </a:rPr>
              <a:t> треба </a:t>
            </a:r>
            <a:r>
              <a:rPr lang="ru-RU" sz="2000" b="1" dirty="0" err="1">
                <a:solidFill>
                  <a:prstClr val="black"/>
                </a:solidFill>
              </a:rPr>
              <a:t>розвивати</a:t>
            </a:r>
            <a:r>
              <a:rPr lang="ru-RU" sz="2000" b="1" dirty="0">
                <a:solidFill>
                  <a:prstClr val="black"/>
                </a:solidFill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</a:rPr>
              <a:t>окрилювати</a:t>
            </a:r>
            <a:r>
              <a:rPr lang="ru-RU" sz="2000" b="1" dirty="0">
                <a:solidFill>
                  <a:prstClr val="black"/>
                </a:solidFill>
              </a:rPr>
              <a:t>...</a:t>
            </a:r>
            <a:endParaRPr lang="uk-UA" sz="2000" b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584" y="2168165"/>
            <a:ext cx="3930346" cy="311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614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670" y="179110"/>
            <a:ext cx="7013542" cy="1055801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</a:rPr>
              <a:t>Гімназія як острів свободи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927" y="1602557"/>
            <a:ext cx="63159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Гімназія імені Тараса Шевченка стала гімназією не тому, що тут працювали висококласні вчителі (таких вчителів немало й в інших школах міста</a:t>
            </a:r>
            <a:r>
              <a:rPr lang="uk-UA" sz="2000" dirty="0" smtClean="0">
                <a:solidFill>
                  <a:schemeClr val="bg1"/>
                </a:solidFill>
              </a:rPr>
              <a:t>).</a:t>
            </a:r>
          </a:p>
          <a:p>
            <a:r>
              <a:rPr lang="uk-UA" sz="2000" dirty="0" smtClean="0">
                <a:solidFill>
                  <a:schemeClr val="bg1"/>
                </a:solidFill>
              </a:rPr>
              <a:t> Не </a:t>
            </a:r>
            <a:r>
              <a:rPr lang="uk-UA" sz="2000" dirty="0">
                <a:solidFill>
                  <a:schemeClr val="bg1"/>
                </a:solidFill>
              </a:rPr>
              <a:t>завдяки прихильності до ідей авангардної педагогіки, не тому, що у нас найрозумніші учні й не через сучасну матеріально-технічну базу. </a:t>
            </a:r>
            <a:endParaRPr lang="uk-UA" sz="2000" dirty="0" smtClean="0">
              <a:solidFill>
                <a:schemeClr val="bg1"/>
              </a:solidFill>
            </a:endParaRPr>
          </a:p>
          <a:p>
            <a:endParaRPr lang="uk-UA" sz="2400" b="1" dirty="0" smtClean="0">
              <a:solidFill>
                <a:schemeClr val="bg1"/>
              </a:solidFill>
            </a:endParaRPr>
          </a:p>
          <a:p>
            <a:r>
              <a:rPr lang="uk-UA" sz="2400" b="1" dirty="0" smtClean="0">
                <a:solidFill>
                  <a:schemeClr val="bg1"/>
                </a:solidFill>
              </a:rPr>
              <a:t>Ми </a:t>
            </a:r>
            <a:r>
              <a:rPr lang="uk-UA" sz="2400" b="1" dirty="0">
                <a:solidFill>
                  <a:schemeClr val="bg1"/>
                </a:solidFill>
              </a:rPr>
              <a:t>стали гімназією, тому що були справжнім островом свободи: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r>
              <a:rPr lang="uk-UA" sz="2400" b="1" dirty="0" smtClean="0">
                <a:solidFill>
                  <a:schemeClr val="bg1"/>
                </a:solidFill>
              </a:rPr>
              <a:t>нікого </a:t>
            </a:r>
            <a:r>
              <a:rPr lang="uk-UA" sz="2400" b="1" dirty="0">
                <a:solidFill>
                  <a:schemeClr val="bg1"/>
                </a:solidFill>
              </a:rPr>
              <a:t>не боялись, ні перед ким не </a:t>
            </a:r>
            <a:r>
              <a:rPr lang="uk-UA" sz="2400" b="1" dirty="0" smtClean="0">
                <a:solidFill>
                  <a:schemeClr val="bg1"/>
                </a:solidFill>
              </a:rPr>
              <a:t>вислужувались.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25" y="1431171"/>
            <a:ext cx="4194432" cy="410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005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54524"/>
            <a:ext cx="10005784" cy="970961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роби те, що хочеться!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138" y="139047"/>
            <a:ext cx="3306390" cy="330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1596" y="2168165"/>
            <a:ext cx="65704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Вони там у </a:t>
            </a:r>
            <a:r>
              <a:rPr lang="ru-RU" sz="2000" b="1" dirty="0" err="1">
                <a:solidFill>
                  <a:schemeClr val="bg1"/>
                </a:solidFill>
              </a:rPr>
              <a:t>гімназії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шо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хочуть</a:t>
            </a:r>
            <a:r>
              <a:rPr lang="ru-RU" sz="2000" b="1" dirty="0">
                <a:solidFill>
                  <a:schemeClr val="bg1"/>
                </a:solidFill>
              </a:rPr>
              <a:t>, те й </a:t>
            </a:r>
            <a:r>
              <a:rPr lang="ru-RU" sz="2000" b="1" dirty="0" err="1">
                <a:solidFill>
                  <a:schemeClr val="bg1"/>
                </a:solidFill>
              </a:rPr>
              <a:t>роблять</a:t>
            </a:r>
            <a:r>
              <a:rPr lang="ru-RU" sz="2000" b="1" dirty="0">
                <a:solidFill>
                  <a:schemeClr val="bg1"/>
                </a:solidFill>
              </a:rPr>
              <a:t>, - такими словами клеймили нас начальники.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Ми </a:t>
            </a:r>
            <a:r>
              <a:rPr lang="ru-RU" sz="2000" b="1" dirty="0">
                <a:solidFill>
                  <a:schemeClr val="bg1"/>
                </a:solidFill>
              </a:rPr>
              <a:t>ж </a:t>
            </a:r>
            <a:r>
              <a:rPr lang="ru-RU" sz="2000" b="1" dirty="0" err="1">
                <a:solidFill>
                  <a:schemeClr val="bg1"/>
                </a:solidFill>
              </a:rPr>
              <a:t>звикли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робити</a:t>
            </a:r>
            <a:r>
              <a:rPr lang="ru-RU" sz="2000" b="1" dirty="0">
                <a:solidFill>
                  <a:schemeClr val="bg1"/>
                </a:solidFill>
              </a:rPr>
              <a:t> не те,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хочеться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відповідає</a:t>
            </a:r>
            <a:r>
              <a:rPr lang="ru-RU" sz="2000" b="1" dirty="0">
                <a:solidFill>
                  <a:schemeClr val="bg1"/>
                </a:solidFill>
              </a:rPr>
              <a:t> здоровому </a:t>
            </a:r>
            <a:r>
              <a:rPr lang="ru-RU" sz="2000" b="1" dirty="0" err="1">
                <a:solidFill>
                  <a:schemeClr val="bg1"/>
                </a:solidFill>
              </a:rPr>
              <a:t>глуздові</a:t>
            </a:r>
            <a:r>
              <a:rPr lang="ru-RU" sz="2000" b="1" dirty="0">
                <a:solidFill>
                  <a:schemeClr val="bg1"/>
                </a:solidFill>
              </a:rPr>
              <a:t>, а те,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треба! </a:t>
            </a:r>
            <a:r>
              <a:rPr lang="ru-RU" sz="2000" b="1" dirty="0" err="1">
                <a:solidFill>
                  <a:schemeClr val="bg1"/>
                </a:solidFill>
              </a:rPr>
              <a:t>Робити</a:t>
            </a:r>
            <a:r>
              <a:rPr lang="ru-RU" sz="2000" b="1" dirty="0">
                <a:solidFill>
                  <a:schemeClr val="bg1"/>
                </a:solidFill>
              </a:rPr>
              <a:t> те,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кажуть</a:t>
            </a:r>
            <a:r>
              <a:rPr lang="ru-RU" sz="2000" b="1" dirty="0">
                <a:solidFill>
                  <a:schemeClr val="bg1"/>
                </a:solidFill>
              </a:rPr>
              <a:t>. Часто </a:t>
            </a:r>
            <a:r>
              <a:rPr lang="ru-RU" sz="2000" b="1" dirty="0" err="1">
                <a:solidFill>
                  <a:schemeClr val="bg1"/>
                </a:solidFill>
              </a:rPr>
              <a:t>робити</a:t>
            </a:r>
            <a:r>
              <a:rPr lang="ru-RU" sz="2000" b="1" dirty="0">
                <a:solidFill>
                  <a:schemeClr val="bg1"/>
                </a:solidFill>
              </a:rPr>
              <a:t>, наступивши на горло </a:t>
            </a:r>
            <a:r>
              <a:rPr lang="ru-RU" sz="2000" b="1" dirty="0" err="1">
                <a:solidFill>
                  <a:schemeClr val="bg1"/>
                </a:solidFill>
              </a:rPr>
              <a:t>власній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пісні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А </a:t>
            </a:r>
            <a:r>
              <a:rPr lang="ru-RU" sz="2000" b="1" dirty="0" err="1">
                <a:solidFill>
                  <a:schemeClr val="bg1"/>
                </a:solidFill>
              </a:rPr>
              <a:t>ці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нахаби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роблять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хочуть</a:t>
            </a:r>
            <a:r>
              <a:rPr lang="ru-RU" sz="2000" b="1" dirty="0">
                <a:solidFill>
                  <a:schemeClr val="bg1"/>
                </a:solidFill>
              </a:rPr>
              <a:t>! А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не </a:t>
            </a:r>
            <a:r>
              <a:rPr lang="ru-RU" sz="2000" b="1" dirty="0" err="1">
                <a:solidFill>
                  <a:schemeClr val="bg1"/>
                </a:solidFill>
              </a:rPr>
              <a:t>хочуть</a:t>
            </a:r>
            <a:r>
              <a:rPr lang="ru-RU" sz="2000" b="1" dirty="0">
                <a:solidFill>
                  <a:schemeClr val="bg1"/>
                </a:solidFill>
              </a:rPr>
              <a:t>, те не </a:t>
            </a:r>
            <a:r>
              <a:rPr lang="ru-RU" sz="2000" b="1" dirty="0" err="1">
                <a:solidFill>
                  <a:schemeClr val="bg1"/>
                </a:solidFill>
              </a:rPr>
              <a:t>роблять</a:t>
            </a:r>
            <a:r>
              <a:rPr lang="ru-RU" sz="2000" b="1" dirty="0">
                <a:solidFill>
                  <a:schemeClr val="bg1"/>
                </a:solidFill>
              </a:rPr>
              <a:t>. І </a:t>
            </a:r>
            <a:r>
              <a:rPr lang="ru-RU" sz="2000" b="1" dirty="0" err="1">
                <a:solidFill>
                  <a:schemeClr val="bg1"/>
                </a:solidFill>
              </a:rPr>
              <a:t>нікого</a:t>
            </a:r>
            <a:r>
              <a:rPr lang="ru-RU" sz="2000" b="1" dirty="0">
                <a:solidFill>
                  <a:schemeClr val="bg1"/>
                </a:solidFill>
              </a:rPr>
              <a:t> не бояться…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333" y="2910364"/>
            <a:ext cx="2706437" cy="362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538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329938"/>
            <a:ext cx="9430750" cy="895547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На крилах свободи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9621" y="2139885"/>
            <a:ext cx="53827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Свобода </a:t>
            </a:r>
            <a:r>
              <a:rPr lang="ru-RU" sz="2000" b="1" dirty="0" err="1">
                <a:solidFill>
                  <a:schemeClr val="bg1"/>
                </a:solidFill>
              </a:rPr>
              <a:t>творчості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означає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людську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здатність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налаштовувати</a:t>
            </a:r>
            <a:r>
              <a:rPr lang="ru-RU" sz="2000" b="1" dirty="0">
                <a:solidFill>
                  <a:schemeClr val="bg1"/>
                </a:solidFill>
              </a:rPr>
              <a:t> по-новому </a:t>
            </a:r>
            <a:r>
              <a:rPr lang="ru-RU" sz="2000" b="1" dirty="0" err="1">
                <a:solidFill>
                  <a:schemeClr val="bg1"/>
                </a:solidFill>
              </a:rPr>
              <a:t>елементи</a:t>
            </a:r>
            <a:r>
              <a:rPr lang="ru-RU" sz="2000" b="1" dirty="0">
                <a:solidFill>
                  <a:schemeClr val="bg1"/>
                </a:solidFill>
              </a:rPr>
              <a:t> поля </a:t>
            </a:r>
            <a:r>
              <a:rPr lang="ru-RU" sz="2000" b="1" dirty="0" err="1">
                <a:solidFill>
                  <a:schemeClr val="bg1"/>
                </a:solidFill>
              </a:rPr>
              <a:t>своєї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свідомості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Абрахам </a:t>
            </a:r>
            <a:r>
              <a:rPr lang="ru-RU" dirty="0">
                <a:solidFill>
                  <a:schemeClr val="bg1"/>
                </a:solidFill>
              </a:rPr>
              <a:t>Моль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9365" y="4326903"/>
            <a:ext cx="81447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просто </a:t>
            </a:r>
            <a:r>
              <a:rPr lang="ru-RU" sz="2400" b="1" dirty="0" err="1">
                <a:solidFill>
                  <a:schemeClr val="bg1"/>
                </a:solidFill>
              </a:rPr>
              <a:t>неймовірне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відчуття</a:t>
            </a:r>
            <a:r>
              <a:rPr lang="ru-RU" sz="2400" b="1" dirty="0">
                <a:solidFill>
                  <a:schemeClr val="bg1"/>
                </a:solidFill>
              </a:rPr>
              <a:t>, коли тебе </a:t>
            </a:r>
            <a:r>
              <a:rPr lang="ru-RU" sz="2400" b="1" dirty="0" err="1">
                <a:solidFill>
                  <a:schemeClr val="bg1"/>
                </a:solidFill>
              </a:rPr>
              <a:t>несе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крилах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свободи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r>
              <a:rPr lang="ru-RU" sz="2400" b="1" dirty="0" err="1">
                <a:solidFill>
                  <a:schemeClr val="bg1"/>
                </a:solidFill>
              </a:rPr>
              <a:t>Свободи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творити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витворяти</a:t>
            </a:r>
            <a:r>
              <a:rPr lang="ru-RU" sz="2400" b="1" dirty="0">
                <a:solidFill>
                  <a:schemeClr val="bg1"/>
                </a:solidFill>
              </a:rPr>
              <a:t>!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uk-UA" sz="2400" b="1" dirty="0" smtClean="0">
                <a:solidFill>
                  <a:schemeClr val="bg1"/>
                </a:solidFill>
              </a:rPr>
              <a:t>Якщо свобода стає твоїм </a:t>
            </a:r>
            <a:r>
              <a:rPr lang="ru-RU" sz="2400" b="1" dirty="0" smtClean="0">
                <a:solidFill>
                  <a:schemeClr val="bg1"/>
                </a:solidFill>
              </a:rPr>
              <a:t>способом </a:t>
            </a:r>
            <a:r>
              <a:rPr lang="ru-RU" sz="2400" b="1" dirty="0" err="1" smtClean="0">
                <a:solidFill>
                  <a:schemeClr val="bg1"/>
                </a:solidFill>
              </a:rPr>
              <a:t>професійного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буття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десь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береться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неймовірна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енергія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наснага</a:t>
            </a:r>
            <a:r>
              <a:rPr lang="ru-RU" sz="2400" b="1" dirty="0">
                <a:solidFill>
                  <a:schemeClr val="bg1"/>
                </a:solidFill>
              </a:rPr>
              <a:t>…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5" t="31924" r="29409" b="29576"/>
          <a:stretch/>
        </p:blipFill>
        <p:spPr bwMode="auto">
          <a:xfrm>
            <a:off x="9040306" y="3239339"/>
            <a:ext cx="2394408" cy="26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325" y="317358"/>
            <a:ext cx="4619413" cy="259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798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692" y="443061"/>
            <a:ext cx="10030120" cy="64102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Свобода як ґрунт для проростання «розумного, доброго, вічного»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913" y="2337847"/>
            <a:ext cx="552410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</a:rPr>
              <a:t>Вчора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мала </a:t>
            </a:r>
            <a:r>
              <a:rPr lang="ru-RU" sz="2000" b="1" dirty="0" err="1">
                <a:solidFill>
                  <a:schemeClr val="bg1"/>
                </a:solidFill>
              </a:rPr>
              <a:t>розмову</a:t>
            </a:r>
            <a:r>
              <a:rPr lang="ru-RU" sz="2000" b="1" dirty="0">
                <a:solidFill>
                  <a:schemeClr val="bg1"/>
                </a:solidFill>
              </a:rPr>
              <a:t> з </a:t>
            </a:r>
            <a:r>
              <a:rPr lang="ru-RU" sz="2000" b="1" dirty="0" err="1">
                <a:solidFill>
                  <a:schemeClr val="bg1"/>
                </a:solidFill>
              </a:rPr>
              <a:t>однією</a:t>
            </a:r>
            <a:r>
              <a:rPr lang="ru-RU" sz="2000" b="1" dirty="0">
                <a:solidFill>
                  <a:schemeClr val="bg1"/>
                </a:solidFill>
              </a:rPr>
              <a:t> мудрою </a:t>
            </a:r>
            <a:r>
              <a:rPr lang="ru-RU" sz="2000" b="1" dirty="0" err="1">
                <a:solidFill>
                  <a:schemeClr val="bg1"/>
                </a:solidFill>
              </a:rPr>
              <a:t>людиною</a:t>
            </a:r>
            <a:r>
              <a:rPr lang="ru-RU" sz="2000" b="1" dirty="0">
                <a:solidFill>
                  <a:schemeClr val="bg1"/>
                </a:solidFill>
              </a:rPr>
              <a:t>, яка </a:t>
            </a:r>
            <a:r>
              <a:rPr lang="ru-RU" sz="2000" b="1" dirty="0" smtClean="0">
                <a:solidFill>
                  <a:schemeClr val="bg1"/>
                </a:solidFill>
              </a:rPr>
              <a:t>сказала </a:t>
            </a:r>
            <a:r>
              <a:rPr lang="ru-RU" sz="2000" b="1" dirty="0" err="1" smtClean="0">
                <a:solidFill>
                  <a:schemeClr val="bg1"/>
                </a:solidFill>
              </a:rPr>
              <a:t>мені</a:t>
            </a:r>
            <a:r>
              <a:rPr lang="ru-RU" sz="2000" b="1" dirty="0" smtClean="0">
                <a:solidFill>
                  <a:schemeClr val="bg1"/>
                </a:solidFill>
              </a:rPr>
              <a:t>: </a:t>
            </a:r>
            <a:r>
              <a:rPr lang="uk-UA" sz="2000" b="1" dirty="0">
                <a:solidFill>
                  <a:schemeClr val="bg1"/>
                </a:solidFill>
              </a:rPr>
              <a:t>к</a:t>
            </a:r>
            <a:r>
              <a:rPr lang="uk-UA" sz="2000" b="1" dirty="0" smtClean="0">
                <a:solidFill>
                  <a:schemeClr val="bg1"/>
                </a:solidFill>
              </a:rPr>
              <a:t>ожен </a:t>
            </a:r>
            <a:r>
              <a:rPr lang="uk-UA" sz="2000" b="1" dirty="0">
                <a:solidFill>
                  <a:schemeClr val="bg1"/>
                </a:solidFill>
              </a:rPr>
              <a:t>проростає там, де його ґрунт.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Хтось </a:t>
            </a:r>
            <a:r>
              <a:rPr lang="uk-UA" sz="2000" b="1" dirty="0">
                <a:solidFill>
                  <a:schemeClr val="bg1"/>
                </a:solidFill>
              </a:rPr>
              <a:t>добром, хтось брехнею, хтось правдою, хтось злочинами, хтось радістю, хтось корупцією, а хтось ще чимось</a:t>
            </a:r>
            <a:r>
              <a:rPr lang="uk-UA" sz="2000" b="1" dirty="0" smtClean="0">
                <a:solidFill>
                  <a:schemeClr val="bg1"/>
                </a:solidFill>
              </a:rPr>
              <a:t>...</a:t>
            </a:r>
          </a:p>
          <a:p>
            <a:endParaRPr lang="uk-UA" dirty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                  Юлія </a:t>
            </a:r>
            <a:r>
              <a:rPr lang="uk-UA" dirty="0">
                <a:solidFill>
                  <a:schemeClr val="bg1"/>
                </a:solidFill>
              </a:rPr>
              <a:t>Мороз 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36" y="1978909"/>
            <a:ext cx="5317797" cy="354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46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99621"/>
            <a:ext cx="10505404" cy="64102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           Головна  </a:t>
            </a:r>
            <a:r>
              <a:rPr lang="uk-UA" dirty="0">
                <a:solidFill>
                  <a:schemeClr val="bg1"/>
                </a:solidFill>
              </a:rPr>
              <a:t>цінність - свобода!</a:t>
            </a:r>
            <a:br>
              <a:rPr lang="uk-UA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390" y="3129699"/>
            <a:ext cx="5616461" cy="1171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Навколо нашого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 «Сонця </a:t>
            </a:r>
            <a:r>
              <a:rPr lang="uk-UA" sz="2400" b="1" dirty="0">
                <a:solidFill>
                  <a:schemeClr val="bg1"/>
                </a:solidFill>
              </a:rPr>
              <a:t>Свободи» обертались: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chemeClr val="bg1"/>
                </a:solidFill>
              </a:rPr>
              <a:t>Повага до індивідуальності,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chemeClr val="bg1"/>
                </a:solidFill>
              </a:rPr>
              <a:t>Пошанування різноманітності(</a:t>
            </a:r>
            <a:r>
              <a:rPr lang="uk-UA" sz="2400" dirty="0" err="1">
                <a:solidFill>
                  <a:schemeClr val="bg1"/>
                </a:solidFill>
              </a:rPr>
              <a:t>інакшості</a:t>
            </a:r>
            <a:r>
              <a:rPr lang="uk-UA" sz="2400" dirty="0">
                <a:solidFill>
                  <a:schemeClr val="bg1"/>
                </a:solidFill>
              </a:rPr>
              <a:t>),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chemeClr val="bg1"/>
                </a:solidFill>
              </a:rPr>
              <a:t>Прагнення підсилювати радість пізнання,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chemeClr val="bg1"/>
                </a:solidFill>
              </a:rPr>
              <a:t>Відкритість до змін,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chemeClr val="bg1"/>
                </a:solidFill>
              </a:rPr>
              <a:t> Курс на партнерство по горизонталі…</a:t>
            </a:r>
          </a:p>
          <a:p>
            <a:pPr marL="0" indent="0">
              <a:buNone/>
            </a:pP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460" y="1950334"/>
            <a:ext cx="6157912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559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245098"/>
            <a:ext cx="10118907" cy="933253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9. Свободу не спинити?!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804" y="1809946"/>
            <a:ext cx="6655324" cy="4694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</a:rPr>
              <a:t>Перша бурхлива річка, яка </a:t>
            </a:r>
            <a:r>
              <a:rPr lang="uk-UA" b="1" dirty="0" err="1">
                <a:solidFill>
                  <a:schemeClr val="bg1"/>
                </a:solidFill>
              </a:rPr>
              <a:t>змете</a:t>
            </a:r>
            <a:r>
              <a:rPr lang="uk-UA" b="1" dirty="0">
                <a:solidFill>
                  <a:schemeClr val="bg1"/>
                </a:solidFill>
              </a:rPr>
              <a:t> масу бруду в освіті, зветься «Свобода». </a:t>
            </a: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</a:rPr>
              <a:t>Саме розкріпачення дрімаючої енергії вчительства, відкритість системи освіти до змін, свобода вибору, потік нових ідей, ланцюгова реакція творчості, - змінять все і відразу. </a:t>
            </a:r>
            <a:endParaRPr lang="uk-UA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</a:rPr>
              <a:t>Друга </a:t>
            </a:r>
            <a:r>
              <a:rPr lang="uk-UA" b="1" dirty="0">
                <a:solidFill>
                  <a:schemeClr val="bg1"/>
                </a:solidFill>
              </a:rPr>
              <a:t>бурхлива річка, яка </a:t>
            </a:r>
            <a:r>
              <a:rPr lang="uk-UA" b="1" dirty="0" err="1">
                <a:solidFill>
                  <a:schemeClr val="bg1"/>
                </a:solidFill>
              </a:rPr>
              <a:t>змете</a:t>
            </a:r>
            <a:r>
              <a:rPr lang="uk-UA" b="1" dirty="0">
                <a:solidFill>
                  <a:schemeClr val="bg1"/>
                </a:solidFill>
              </a:rPr>
              <a:t> увесь бруд що лишиться, зветься «Гроші». Саме бурхливий фінансовий потік автоматично ліквідує купу дратівливих тем від поборів з батьків до приниженого становища вчительства(гроші – це теж свобода і людська гідність).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516" y="1536487"/>
            <a:ext cx="48768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884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16816"/>
            <a:ext cx="10429990" cy="113121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Реальна Свобода як </a:t>
            </a:r>
            <a:r>
              <a:rPr lang="ru-RU" dirty="0" err="1" smtClean="0">
                <a:solidFill>
                  <a:schemeClr val="bg1"/>
                </a:solidFill>
              </a:rPr>
              <a:t>вивільнена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внутрішня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творча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енергія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людини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спільноти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80" y="2045618"/>
            <a:ext cx="5011599" cy="294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645" y="1461157"/>
            <a:ext cx="65893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b="1" dirty="0" smtClean="0">
              <a:solidFill>
                <a:schemeClr val="bg1"/>
              </a:solidFill>
            </a:endParaRPr>
          </a:p>
          <a:p>
            <a:endParaRPr lang="uk-UA" sz="2400" b="1" dirty="0">
              <a:solidFill>
                <a:schemeClr val="bg1"/>
              </a:solidFill>
            </a:endParaRPr>
          </a:p>
          <a:p>
            <a:r>
              <a:rPr lang="uk-UA" sz="2400" b="1" dirty="0">
                <a:solidFill>
                  <a:schemeClr val="bg1"/>
                </a:solidFill>
              </a:rPr>
              <a:t>Свобода – це спектр можливостей робити вибір, приймати рішення, керуючись  «власним розумом», незалежно від стороннього впливу чи дії.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endParaRPr lang="uk-UA" sz="2400" b="1" dirty="0">
              <a:solidFill>
                <a:schemeClr val="bg1"/>
              </a:solidFill>
            </a:endParaRPr>
          </a:p>
          <a:p>
            <a:r>
              <a:rPr lang="uk-UA" sz="2400" b="1" dirty="0">
                <a:solidFill>
                  <a:schemeClr val="bg1"/>
                </a:solidFill>
              </a:rPr>
              <a:t>Свобода – це відкриті двері для творчого пошуку нових шляхів і можливостей.</a:t>
            </a:r>
          </a:p>
        </p:txBody>
      </p:sp>
    </p:spTree>
    <p:extLst>
      <p:ext uri="{BB962C8B-B14F-4D97-AF65-F5344CB8AC3E}">
        <p14:creationId xmlns:p14="http://schemas.microsoft.com/office/powerpoint/2010/main" val="608183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188537"/>
            <a:ext cx="10882478" cy="105580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Реформи, які наповнюють відчуттям свободи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4462" y="1772238"/>
            <a:ext cx="57126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</a:rPr>
              <a:t>У ХХІ </a:t>
            </a:r>
            <a:r>
              <a:rPr lang="ru-RU" sz="2400" dirty="0" err="1">
                <a:solidFill>
                  <a:prstClr val="black"/>
                </a:solidFill>
              </a:rPr>
              <a:t>столітті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успішною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може</a:t>
            </a:r>
            <a:r>
              <a:rPr lang="ru-RU" sz="2400" dirty="0">
                <a:solidFill>
                  <a:prstClr val="black"/>
                </a:solidFill>
              </a:rPr>
              <a:t> бути </a:t>
            </a:r>
            <a:r>
              <a:rPr lang="ru-RU" sz="2400" dirty="0" err="1">
                <a:solidFill>
                  <a:prstClr val="black"/>
                </a:solidFill>
              </a:rPr>
              <a:t>лише</a:t>
            </a:r>
            <a:r>
              <a:rPr lang="ru-RU" sz="2400" dirty="0">
                <a:solidFill>
                  <a:prstClr val="black"/>
                </a:solidFill>
              </a:rPr>
              <a:t> реформа </a:t>
            </a:r>
            <a:r>
              <a:rPr lang="ru-RU" sz="2400" dirty="0" err="1">
                <a:solidFill>
                  <a:prstClr val="black"/>
                </a:solidFill>
              </a:rPr>
              <a:t>освіти</a:t>
            </a:r>
            <a:r>
              <a:rPr lang="ru-RU" sz="2400" dirty="0">
                <a:solidFill>
                  <a:prstClr val="black"/>
                </a:solidFill>
              </a:rPr>
              <a:t>, яка </a:t>
            </a:r>
            <a:r>
              <a:rPr lang="ru-RU" sz="2400" b="1" dirty="0" err="1">
                <a:solidFill>
                  <a:prstClr val="black"/>
                </a:solidFill>
              </a:rPr>
              <a:t>наповнює</a:t>
            </a:r>
            <a:r>
              <a:rPr lang="ru-RU" sz="2400" b="1" dirty="0">
                <a:solidFill>
                  <a:prstClr val="black"/>
                </a:solidFill>
              </a:rPr>
              <a:t> вас </a:t>
            </a:r>
            <a:r>
              <a:rPr lang="ru-RU" sz="2400" b="1" dirty="0" err="1">
                <a:solidFill>
                  <a:prstClr val="black"/>
                </a:solidFill>
              </a:rPr>
              <a:t>відчуттям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свободи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і </a:t>
            </a:r>
            <a:r>
              <a:rPr lang="ru-RU" sz="2400" dirty="0" err="1">
                <a:solidFill>
                  <a:prstClr val="black"/>
                </a:solidFill>
              </a:rPr>
              <a:t>це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пробуджує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потужну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внутрішню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енергію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для </a:t>
            </a:r>
            <a:r>
              <a:rPr lang="ru-RU" sz="2400" dirty="0" err="1">
                <a:solidFill>
                  <a:prstClr val="black"/>
                </a:solidFill>
              </a:rPr>
              <a:t>змін</a:t>
            </a:r>
            <a:r>
              <a:rPr lang="ru-RU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3376" y="5222449"/>
            <a:ext cx="11566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Свобода </a:t>
            </a:r>
            <a:r>
              <a:rPr lang="ru-RU" sz="2400" b="1" dirty="0" err="1">
                <a:solidFill>
                  <a:schemeClr val="bg1"/>
                </a:solidFill>
              </a:rPr>
              <a:t>творчості</a:t>
            </a:r>
            <a:r>
              <a:rPr lang="ru-RU" sz="2400" b="1" dirty="0">
                <a:solidFill>
                  <a:schemeClr val="bg1"/>
                </a:solidFill>
              </a:rPr>
              <a:t> є нормативною </a:t>
            </a:r>
            <a:r>
              <a:rPr lang="ru-RU" sz="2400" b="1" dirty="0" err="1">
                <a:solidFill>
                  <a:schemeClr val="bg1"/>
                </a:solidFill>
              </a:rPr>
              <a:t>вимогою</a:t>
            </a:r>
            <a:r>
              <a:rPr lang="ru-RU" sz="2400" b="1" dirty="0">
                <a:solidFill>
                  <a:schemeClr val="bg1"/>
                </a:solidFill>
              </a:rPr>
              <a:t> як до </a:t>
            </a:r>
            <a:r>
              <a:rPr lang="ru-RU" sz="2400" b="1" dirty="0" err="1">
                <a:solidFill>
                  <a:schemeClr val="bg1"/>
                </a:solidFill>
              </a:rPr>
              <a:t>належної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організації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роботи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окремого</a:t>
            </a:r>
            <a:r>
              <a:rPr lang="ru-RU" sz="2400" b="1" dirty="0">
                <a:solidFill>
                  <a:schemeClr val="bg1"/>
                </a:solidFill>
              </a:rPr>
              <a:t> закладу </a:t>
            </a:r>
            <a:r>
              <a:rPr lang="ru-RU" sz="2400" b="1" dirty="0" err="1">
                <a:solidFill>
                  <a:schemeClr val="bg1"/>
                </a:solidFill>
              </a:rPr>
              <a:t>освіти</a:t>
            </a:r>
            <a:r>
              <a:rPr lang="ru-RU" sz="2400" b="1" dirty="0">
                <a:solidFill>
                  <a:schemeClr val="bg1"/>
                </a:solidFill>
              </a:rPr>
              <a:t>, так і </a:t>
            </a:r>
            <a:r>
              <a:rPr lang="ru-RU" sz="2400" b="1" dirty="0" err="1">
                <a:solidFill>
                  <a:schemeClr val="bg1"/>
                </a:solidFill>
              </a:rPr>
              <a:t>системи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освіти</a:t>
            </a:r>
            <a:r>
              <a:rPr lang="ru-RU" sz="2400" b="1" dirty="0">
                <a:solidFill>
                  <a:schemeClr val="bg1"/>
                </a:solidFill>
              </a:rPr>
              <a:t> в </a:t>
            </a:r>
            <a:r>
              <a:rPr lang="ru-RU" sz="2400" b="1" dirty="0" err="1">
                <a:solidFill>
                  <a:schemeClr val="bg1"/>
                </a:solidFill>
              </a:rPr>
              <a:t>цілому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t="24254" r="17735" b="20577"/>
          <a:stretch/>
        </p:blipFill>
        <p:spPr bwMode="auto">
          <a:xfrm>
            <a:off x="7013542" y="1517714"/>
            <a:ext cx="4512320" cy="316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891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245098"/>
            <a:ext cx="10986173" cy="103694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«Коли </a:t>
            </a:r>
            <a:r>
              <a:rPr lang="ru-RU" dirty="0" err="1">
                <a:solidFill>
                  <a:schemeClr val="bg1"/>
                </a:solidFill>
              </a:rPr>
              <a:t>вчитель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закриває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двері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клас</a:t>
            </a:r>
            <a:r>
              <a:rPr lang="ru-RU" dirty="0">
                <a:solidFill>
                  <a:schemeClr val="bg1"/>
                </a:solidFill>
              </a:rPr>
              <a:t> - для </a:t>
            </a:r>
            <a:r>
              <a:rPr lang="ru-RU" dirty="0" err="1">
                <a:solidFill>
                  <a:schemeClr val="bg1"/>
                </a:solidFill>
              </a:rPr>
              <a:t>нього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немає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обмежень</a:t>
            </a:r>
            <a:r>
              <a:rPr lang="ru-RU" dirty="0">
                <a:solidFill>
                  <a:schemeClr val="bg1"/>
                </a:solidFill>
              </a:rPr>
              <a:t>". 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17237" y="791852"/>
            <a:ext cx="3912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>
                <a:solidFill>
                  <a:schemeClr val="bg1"/>
                </a:solidFill>
              </a:rPr>
              <a:t>Гражина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Четвертиньска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 t="20565" r="17209" b="5725"/>
          <a:stretch/>
        </p:blipFill>
        <p:spPr bwMode="auto">
          <a:xfrm>
            <a:off x="6602284" y="1970202"/>
            <a:ext cx="5260967" cy="381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3378" y="1753386"/>
            <a:ext cx="567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А я </a:t>
            </a:r>
            <a:r>
              <a:rPr lang="ru-RU" sz="2000" b="1" dirty="0" err="1">
                <a:solidFill>
                  <a:schemeClr val="bg1"/>
                </a:solidFill>
              </a:rPr>
              <a:t>постійно</a:t>
            </a:r>
            <a:r>
              <a:rPr lang="ru-RU" sz="2000" b="1" dirty="0">
                <a:solidFill>
                  <a:schemeClr val="bg1"/>
                </a:solidFill>
              </a:rPr>
              <a:t> кажу </a:t>
            </a:r>
            <a:r>
              <a:rPr lang="ru-RU" sz="2000" b="1" dirty="0" err="1">
                <a:solidFill>
                  <a:schemeClr val="bg1"/>
                </a:solidFill>
              </a:rPr>
              <a:t>вчителям</a:t>
            </a:r>
            <a:r>
              <a:rPr lang="ru-RU" sz="2000" b="1" dirty="0">
                <a:solidFill>
                  <a:schemeClr val="bg1"/>
                </a:solidFill>
              </a:rPr>
              <a:t>: за </a:t>
            </a:r>
            <a:r>
              <a:rPr lang="ru-RU" sz="2000" b="1" dirty="0" err="1">
                <a:solidFill>
                  <a:schemeClr val="bg1"/>
                </a:solidFill>
              </a:rPr>
              <a:t>зачиненими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дверима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свого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класу</a:t>
            </a:r>
            <a:r>
              <a:rPr lang="ru-RU" sz="2000" b="1" dirty="0">
                <a:solidFill>
                  <a:schemeClr val="bg1"/>
                </a:solidFill>
              </a:rPr>
              <a:t> все </a:t>
            </a:r>
            <a:r>
              <a:rPr lang="ru-RU" sz="2000" b="1" dirty="0" err="1">
                <a:solidFill>
                  <a:schemeClr val="bg1"/>
                </a:solidFill>
              </a:rPr>
              <a:t>визначаєте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</a:t>
            </a:r>
            <a:r>
              <a:rPr lang="ru-RU" sz="2000" b="1" dirty="0">
                <a:solidFill>
                  <a:schemeClr val="bg1"/>
                </a:solidFill>
              </a:rPr>
              <a:t> і </a:t>
            </a:r>
            <a:r>
              <a:rPr lang="ru-RU" sz="2000" b="1" dirty="0" err="1">
                <a:solidFill>
                  <a:schemeClr val="bg1"/>
                </a:solidFill>
              </a:rPr>
              <a:t>тільки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Якою</a:t>
            </a:r>
            <a:r>
              <a:rPr lang="ru-RU" sz="2000" b="1" dirty="0">
                <a:solidFill>
                  <a:schemeClr val="bg1"/>
                </a:solidFill>
              </a:rPr>
              <a:t> б не </a:t>
            </a:r>
            <a:r>
              <a:rPr lang="ru-RU" sz="2000" b="1" dirty="0" err="1">
                <a:solidFill>
                  <a:schemeClr val="bg1"/>
                </a:solidFill>
              </a:rPr>
              <a:t>була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програма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яким</a:t>
            </a:r>
            <a:r>
              <a:rPr lang="ru-RU" sz="2000" b="1" dirty="0">
                <a:solidFill>
                  <a:schemeClr val="bg1"/>
                </a:solidFill>
              </a:rPr>
              <a:t> би не </a:t>
            </a:r>
            <a:r>
              <a:rPr lang="ru-RU" sz="2000" b="1" dirty="0" err="1">
                <a:solidFill>
                  <a:schemeClr val="bg1"/>
                </a:solidFill>
              </a:rPr>
              <a:t>був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підручник</a:t>
            </a:r>
            <a:r>
              <a:rPr lang="ru-RU" sz="2000" b="1" dirty="0">
                <a:solidFill>
                  <a:schemeClr val="bg1"/>
                </a:solidFill>
              </a:rPr>
              <a:t>...,   </a:t>
            </a:r>
            <a:r>
              <a:rPr lang="ru-RU" sz="2000" b="1" dirty="0" err="1">
                <a:solidFill>
                  <a:schemeClr val="bg1"/>
                </a:solidFill>
              </a:rPr>
              <a:t>саме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визначаєте</a:t>
            </a:r>
            <a:r>
              <a:rPr lang="ru-RU" sz="2000" b="1" dirty="0">
                <a:solidFill>
                  <a:schemeClr val="bg1"/>
                </a:solidFill>
              </a:rPr>
              <a:t> все,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стосується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вивчення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вашого</a:t>
            </a:r>
            <a:r>
              <a:rPr lang="ru-RU" sz="2000" b="1" dirty="0">
                <a:solidFill>
                  <a:schemeClr val="bg1"/>
                </a:solidFill>
              </a:rPr>
              <a:t> предмета.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Кажу </a:t>
            </a:r>
            <a:r>
              <a:rPr lang="ru-RU" sz="2000" b="1" dirty="0">
                <a:solidFill>
                  <a:schemeClr val="bg1"/>
                </a:solidFill>
              </a:rPr>
              <a:t>директорам </a:t>
            </a:r>
            <a:r>
              <a:rPr lang="ru-RU" sz="2000" b="1" dirty="0" err="1">
                <a:solidFill>
                  <a:schemeClr val="bg1"/>
                </a:solidFill>
              </a:rPr>
              <a:t>шкіл</a:t>
            </a:r>
            <a:r>
              <a:rPr lang="ru-RU" sz="2000" b="1" dirty="0">
                <a:solidFill>
                  <a:schemeClr val="bg1"/>
                </a:solidFill>
              </a:rPr>
              <a:t>: за </a:t>
            </a:r>
            <a:r>
              <a:rPr lang="ru-RU" sz="2000" b="1" dirty="0" err="1">
                <a:solidFill>
                  <a:schemeClr val="bg1"/>
                </a:solidFill>
              </a:rPr>
              <a:t>зачиненими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дверима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своєї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школи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</a:t>
            </a:r>
            <a:r>
              <a:rPr lang="ru-RU" sz="2000" b="1" dirty="0">
                <a:solidFill>
                  <a:schemeClr val="bg1"/>
                </a:solidFill>
              </a:rPr>
              <a:t> і </a:t>
            </a:r>
            <a:r>
              <a:rPr lang="ru-RU" sz="2000" b="1" dirty="0" err="1">
                <a:solidFill>
                  <a:schemeClr val="bg1"/>
                </a:solidFill>
              </a:rPr>
              <a:t>тільки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визначаєте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освітню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політику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Яким</a:t>
            </a:r>
            <a:r>
              <a:rPr lang="ru-RU" sz="2000" b="1" dirty="0">
                <a:solidFill>
                  <a:schemeClr val="bg1"/>
                </a:solidFill>
              </a:rPr>
              <a:t> би не </a:t>
            </a:r>
            <a:r>
              <a:rPr lang="ru-RU" sz="2000" b="1" dirty="0" err="1">
                <a:solidFill>
                  <a:schemeClr val="bg1"/>
                </a:solidFill>
              </a:rPr>
              <a:t>був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пришелепкуватим</a:t>
            </a:r>
            <a:r>
              <a:rPr lang="ru-RU" sz="2000" b="1" dirty="0">
                <a:solidFill>
                  <a:schemeClr val="bg1"/>
                </a:solidFill>
              </a:rPr>
              <a:t> ваш </a:t>
            </a:r>
            <a:r>
              <a:rPr lang="ru-RU" sz="2000" b="1" dirty="0" err="1">
                <a:solidFill>
                  <a:schemeClr val="bg1"/>
                </a:solidFill>
              </a:rPr>
              <a:t>безпосередній</a:t>
            </a:r>
            <a:r>
              <a:rPr lang="ru-RU" sz="2000" b="1" dirty="0">
                <a:solidFill>
                  <a:schemeClr val="bg1"/>
                </a:solidFill>
              </a:rPr>
              <a:t> начальник, як би не тиснула вертикаль, </a:t>
            </a:r>
            <a:r>
              <a:rPr lang="ru-RU" sz="2000" b="1" dirty="0" err="1">
                <a:solidFill>
                  <a:schemeClr val="bg1"/>
                </a:solidFill>
              </a:rPr>
              <a:t>тільки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</a:t>
            </a:r>
            <a:r>
              <a:rPr lang="ru-RU" sz="2000" b="1" dirty="0">
                <a:solidFill>
                  <a:schemeClr val="bg1"/>
                </a:solidFill>
              </a:rPr>
              <a:t> можете </a:t>
            </a:r>
            <a:r>
              <a:rPr lang="ru-RU" sz="2000" b="1" dirty="0" err="1">
                <a:solidFill>
                  <a:schemeClr val="bg1"/>
                </a:solidFill>
              </a:rPr>
              <a:t>створити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іншу</a:t>
            </a:r>
            <a:r>
              <a:rPr lang="ru-RU" sz="2000" b="1" dirty="0">
                <a:solidFill>
                  <a:schemeClr val="bg1"/>
                </a:solidFill>
              </a:rPr>
              <a:t> школу.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506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129" y="461913"/>
            <a:ext cx="10444899" cy="67873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</a:rPr>
              <a:t>Страх втратити </a:t>
            </a:r>
            <a:r>
              <a:rPr lang="uk-UA" dirty="0" smtClean="0">
                <a:solidFill>
                  <a:schemeClr val="bg1"/>
                </a:solidFill>
              </a:rPr>
              <a:t>контроль</a:t>
            </a:r>
            <a:br>
              <a:rPr lang="uk-UA" dirty="0" smtClean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1421" y="2850490"/>
            <a:ext cx="32385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0193" y="2033037"/>
            <a:ext cx="573149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«Парадокс </a:t>
            </a:r>
            <a:r>
              <a:rPr lang="ru-RU" sz="2400" b="1" dirty="0">
                <a:solidFill>
                  <a:schemeClr val="bg1"/>
                </a:solidFill>
              </a:rPr>
              <a:t>контролю":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err="1" smtClean="0">
                <a:solidFill>
                  <a:schemeClr val="bg1"/>
                </a:solidFill>
              </a:rPr>
              <a:t>якщо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робити</a:t>
            </a:r>
            <a:r>
              <a:rPr lang="ru-RU" sz="2400" b="1" dirty="0">
                <a:solidFill>
                  <a:schemeClr val="bg1"/>
                </a:solidFill>
              </a:rPr>
              <a:t> акцент на </a:t>
            </a:r>
            <a:r>
              <a:rPr lang="ru-RU" sz="2400" b="1" dirty="0" err="1">
                <a:solidFill>
                  <a:schemeClr val="bg1"/>
                </a:solidFill>
              </a:rPr>
              <a:t>здійсненні</a:t>
            </a:r>
            <a:r>
              <a:rPr lang="ru-RU" sz="2400" b="1" dirty="0">
                <a:solidFill>
                  <a:schemeClr val="bg1"/>
                </a:solidFill>
              </a:rPr>
              <a:t> контролю, </a:t>
            </a:r>
            <a:r>
              <a:rPr lang="ru-RU" sz="2400" b="1" dirty="0" smtClean="0">
                <a:solidFill>
                  <a:schemeClr val="bg1"/>
                </a:solidFill>
              </a:rPr>
              <a:t>у </a:t>
            </a:r>
            <a:r>
              <a:rPr lang="ru-RU" sz="2400" b="1" dirty="0" err="1" smtClean="0">
                <a:solidFill>
                  <a:schemeClr val="bg1"/>
                </a:solidFill>
              </a:rPr>
              <a:t>освітянських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начальників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усіх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рівнів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виникає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враження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існує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загроза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втрати</a:t>
            </a:r>
            <a:r>
              <a:rPr lang="ru-RU" sz="2400" b="1" dirty="0">
                <a:solidFill>
                  <a:schemeClr val="bg1"/>
                </a:solidFill>
              </a:rPr>
              <a:t> контролю, а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в свою </a:t>
            </a:r>
            <a:r>
              <a:rPr lang="ru-RU" sz="2400" b="1" dirty="0" err="1">
                <a:solidFill>
                  <a:schemeClr val="bg1"/>
                </a:solidFill>
              </a:rPr>
              <a:t>чергу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призводить</a:t>
            </a:r>
            <a:r>
              <a:rPr lang="ru-RU" sz="2400" b="1" dirty="0">
                <a:solidFill>
                  <a:schemeClr val="bg1"/>
                </a:solidFill>
              </a:rPr>
              <a:t> до </a:t>
            </a:r>
            <a:r>
              <a:rPr lang="ru-RU" sz="2400" b="1" dirty="0" err="1">
                <a:solidFill>
                  <a:schemeClr val="bg1"/>
                </a:solidFill>
              </a:rPr>
              <a:t>постійного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зростання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попиту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додаткові</a:t>
            </a:r>
            <a:r>
              <a:rPr lang="ru-RU" sz="2400" b="1" dirty="0">
                <a:solidFill>
                  <a:schemeClr val="bg1"/>
                </a:solidFill>
              </a:rPr>
              <a:t> заходи з контролю і </a:t>
            </a:r>
            <a:r>
              <a:rPr lang="ru-RU" sz="2400" b="1" dirty="0" err="1">
                <a:solidFill>
                  <a:schemeClr val="bg1"/>
                </a:solidFill>
              </a:rPr>
              <a:t>відповідно</a:t>
            </a:r>
            <a:r>
              <a:rPr lang="ru-RU" sz="2400" b="1" dirty="0">
                <a:solidFill>
                  <a:schemeClr val="bg1"/>
                </a:solidFill>
              </a:rPr>
              <a:t> до </a:t>
            </a:r>
            <a:r>
              <a:rPr lang="ru-RU" sz="2400" b="1" dirty="0" err="1">
                <a:solidFill>
                  <a:schemeClr val="bg1"/>
                </a:solidFill>
              </a:rPr>
              <a:t>зростання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бюрократії</a:t>
            </a:r>
            <a:r>
              <a:rPr lang="ru-RU" sz="2400" b="1" dirty="0">
                <a:solidFill>
                  <a:schemeClr val="bg1"/>
                </a:solidFill>
              </a:rPr>
              <a:t>, яка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здійснює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17237" y="1065230"/>
            <a:ext cx="4440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Треба </a:t>
            </a:r>
            <a:r>
              <a:rPr lang="ru-RU" sz="2400" b="1" dirty="0" err="1" smtClean="0">
                <a:solidFill>
                  <a:schemeClr val="bg1"/>
                </a:solidFill>
              </a:rPr>
              <a:t>вийти</a:t>
            </a:r>
            <a:r>
              <a:rPr lang="ru-RU" sz="2400" b="1" dirty="0" smtClean="0">
                <a:solidFill>
                  <a:schemeClr val="bg1"/>
                </a:solidFill>
              </a:rPr>
              <a:t> з </a:t>
            </a:r>
            <a:r>
              <a:rPr lang="ru-RU" sz="2400" b="1" dirty="0" err="1" smtClean="0">
                <a:solidFill>
                  <a:schemeClr val="bg1"/>
                </a:solidFill>
              </a:rPr>
              <a:t>цього</a:t>
            </a:r>
            <a:r>
              <a:rPr lang="ru-RU" sz="2400" b="1" dirty="0" smtClean="0">
                <a:solidFill>
                  <a:schemeClr val="bg1"/>
                </a:solidFill>
              </a:rPr>
              <a:t> замкнутого </a:t>
            </a:r>
            <a:r>
              <a:rPr lang="ru-RU" sz="2400" b="1" dirty="0">
                <a:solidFill>
                  <a:schemeClr val="bg1"/>
                </a:solidFill>
              </a:rPr>
              <a:t>порочного кола </a:t>
            </a:r>
            <a:r>
              <a:rPr lang="ru-RU" sz="2400" b="1" dirty="0" smtClean="0">
                <a:solidFill>
                  <a:schemeClr val="bg1"/>
                </a:solidFill>
              </a:rPr>
              <a:t>контролю.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48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141402"/>
            <a:ext cx="10571393" cy="1065229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Страх опинитися на межі хаосу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4206" y="1253766"/>
            <a:ext cx="58446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Небачений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злет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педагогічної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творчості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відбувся</a:t>
            </a:r>
            <a:r>
              <a:rPr lang="ru-RU" sz="2400" b="1" dirty="0">
                <a:solidFill>
                  <a:schemeClr val="bg1"/>
                </a:solidFill>
              </a:rPr>
              <a:t> на початку 90-х </a:t>
            </a:r>
            <a:r>
              <a:rPr lang="ru-RU" sz="2400" b="1" dirty="0" err="1">
                <a:solidFill>
                  <a:schemeClr val="bg1"/>
                </a:solidFill>
              </a:rPr>
              <a:t>років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минулого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століття</a:t>
            </a:r>
            <a:r>
              <a:rPr lang="ru-RU" sz="2400" b="1" dirty="0">
                <a:solidFill>
                  <a:schemeClr val="bg1"/>
                </a:solidFill>
              </a:rPr>
              <a:t>, коли </a:t>
            </a:r>
            <a:r>
              <a:rPr lang="ru-RU" sz="2400" b="1" dirty="0" err="1">
                <a:solidFill>
                  <a:schemeClr val="bg1"/>
                </a:solidFill>
              </a:rPr>
              <a:t>після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падіння</a:t>
            </a:r>
            <a:r>
              <a:rPr lang="ru-RU" sz="2400" b="1" dirty="0">
                <a:solidFill>
                  <a:schemeClr val="bg1"/>
                </a:solidFill>
              </a:rPr>
              <a:t> СРСР вся система </a:t>
            </a:r>
            <a:r>
              <a:rPr lang="ru-RU" sz="2400" b="1" dirty="0" err="1">
                <a:solidFill>
                  <a:schemeClr val="bg1"/>
                </a:solidFill>
              </a:rPr>
              <a:t>освіти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опинилась</a:t>
            </a:r>
            <a:r>
              <a:rPr lang="ru-RU" sz="2400" b="1" dirty="0">
                <a:solidFill>
                  <a:schemeClr val="bg1"/>
                </a:solidFill>
              </a:rPr>
              <a:t> «на </a:t>
            </a:r>
            <a:r>
              <a:rPr lang="ru-RU" sz="2400" b="1" dirty="0" err="1">
                <a:solidFill>
                  <a:schemeClr val="bg1"/>
                </a:solidFill>
              </a:rPr>
              <a:t>межі</a:t>
            </a:r>
            <a:r>
              <a:rPr lang="ru-RU" sz="2400" b="1" dirty="0">
                <a:solidFill>
                  <a:schemeClr val="bg1"/>
                </a:solidFill>
              </a:rPr>
              <a:t> хаосу» і </a:t>
            </a:r>
            <a:r>
              <a:rPr lang="ru-RU" sz="2400" b="1" dirty="0" err="1">
                <a:solidFill>
                  <a:schemeClr val="bg1"/>
                </a:solidFill>
              </a:rPr>
              <a:t>адміністративний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пресинг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вчительство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було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дещо</a:t>
            </a:r>
            <a:r>
              <a:rPr lang="ru-RU" sz="2400" b="1" dirty="0">
                <a:solidFill>
                  <a:schemeClr val="bg1"/>
                </a:solidFill>
              </a:rPr>
              <a:t> послаблено.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Ми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освітяни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тоді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відчули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вітер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свободи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самотужки</a:t>
            </a:r>
            <a:r>
              <a:rPr lang="ru-RU" sz="2400" b="1" dirty="0">
                <a:solidFill>
                  <a:schemeClr val="bg1"/>
                </a:solidFill>
              </a:rPr>
              <a:t> взялись </a:t>
            </a:r>
            <a:r>
              <a:rPr lang="ru-RU" sz="2400" b="1" dirty="0" err="1">
                <a:solidFill>
                  <a:schemeClr val="bg1"/>
                </a:solidFill>
              </a:rPr>
              <a:t>будували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школи</a:t>
            </a:r>
            <a:r>
              <a:rPr lang="ru-RU" sz="2400" b="1" dirty="0">
                <a:solidFill>
                  <a:schemeClr val="bg1"/>
                </a:solidFill>
              </a:rPr>
              <a:t>  </a:t>
            </a:r>
            <a:r>
              <a:rPr lang="ru-RU" sz="2400" b="1" dirty="0" err="1">
                <a:solidFill>
                  <a:schemeClr val="bg1"/>
                </a:solidFill>
              </a:rPr>
              <a:t>нашої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мрії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сповна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скориставшись</a:t>
            </a:r>
            <a:r>
              <a:rPr lang="ru-RU" sz="2400" b="1" dirty="0">
                <a:solidFill>
                  <a:schemeClr val="bg1"/>
                </a:solidFill>
              </a:rPr>
              <a:t> ресурсом </a:t>
            </a:r>
            <a:r>
              <a:rPr lang="ru-RU" sz="2400" b="1" dirty="0" err="1">
                <a:solidFill>
                  <a:schemeClr val="bg1"/>
                </a:solidFill>
              </a:rPr>
              <a:t>свободи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 err="1" smtClean="0">
                <a:solidFill>
                  <a:schemeClr val="bg1"/>
                </a:solidFill>
              </a:rPr>
              <a:t>Після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«</a:t>
            </a:r>
            <a:r>
              <a:rPr lang="ru-RU" sz="2400" b="1" dirty="0" err="1">
                <a:solidFill>
                  <a:schemeClr val="bg1"/>
                </a:solidFill>
              </a:rPr>
              <a:t>педагогічної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відлиги</a:t>
            </a:r>
            <a:r>
              <a:rPr lang="ru-RU" sz="2400" b="1" dirty="0">
                <a:solidFill>
                  <a:schemeClr val="bg1"/>
                </a:solidFill>
              </a:rPr>
              <a:t>» </a:t>
            </a:r>
            <a:r>
              <a:rPr lang="ru-RU" sz="2400" b="1" dirty="0" smtClean="0">
                <a:solidFill>
                  <a:schemeClr val="bg1"/>
                </a:solidFill>
              </a:rPr>
              <a:t>90-х настав </a:t>
            </a:r>
            <a:r>
              <a:rPr lang="ru-RU" sz="2400" b="1" dirty="0" err="1" smtClean="0">
                <a:solidFill>
                  <a:schemeClr val="bg1"/>
                </a:solidFill>
              </a:rPr>
              <a:t>етап</a:t>
            </a:r>
            <a:r>
              <a:rPr lang="ru-RU" sz="2400" b="1" dirty="0" smtClean="0">
                <a:solidFill>
                  <a:schemeClr val="bg1"/>
                </a:solidFill>
              </a:rPr>
              <a:t> «</a:t>
            </a:r>
            <a:r>
              <a:rPr lang="ru-RU" sz="2400" b="1" dirty="0" err="1" smtClean="0">
                <a:solidFill>
                  <a:schemeClr val="bg1"/>
                </a:solidFill>
              </a:rPr>
              <a:t>закручування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гайок</a:t>
            </a:r>
            <a:r>
              <a:rPr lang="ru-RU" sz="2400" b="1" dirty="0" smtClean="0">
                <a:solidFill>
                  <a:schemeClr val="bg1"/>
                </a:solidFill>
              </a:rPr>
              <a:t>». 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t="3138" r="3206" b="24190"/>
          <a:stretch/>
        </p:blipFill>
        <p:spPr bwMode="auto">
          <a:xfrm>
            <a:off x="6598765" y="1913640"/>
            <a:ext cx="5371378" cy="327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04115" y="5382706"/>
            <a:ext cx="4835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Старі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стабільні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способи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розвитку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освіти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більше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не </a:t>
            </a:r>
            <a:r>
              <a:rPr lang="ru-RU" b="1" dirty="0" err="1" smtClean="0">
                <a:solidFill>
                  <a:schemeClr val="bg1"/>
                </a:solidFill>
              </a:rPr>
              <a:t>працюють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Прориви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відбуваються</a:t>
            </a:r>
            <a:r>
              <a:rPr lang="ru-RU" b="1" dirty="0">
                <a:solidFill>
                  <a:schemeClr val="bg1"/>
                </a:solidFill>
              </a:rPr>
              <a:t> на </a:t>
            </a:r>
            <a:r>
              <a:rPr lang="ru-RU" b="1" dirty="0" err="1" smtClean="0">
                <a:solidFill>
                  <a:schemeClr val="bg1"/>
                </a:solidFill>
              </a:rPr>
              <a:t>межі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хаосу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40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727" y="269902"/>
            <a:ext cx="8534400" cy="1507067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1026" name="Picture 2" descr="Світлина від Віктора Громовог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"/>
            <a:ext cx="1240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7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41301"/>
            <a:ext cx="11228388" cy="83820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</a:rPr>
              <a:t>Оцінити адекватність відповіді школи на </a:t>
            </a:r>
            <a:r>
              <a:rPr lang="uk-UA" dirty="0" smtClean="0">
                <a:solidFill>
                  <a:schemeClr val="bg1"/>
                </a:solidFill>
              </a:rPr>
              <a:t>виклики, </a:t>
            </a:r>
            <a:r>
              <a:rPr lang="uk-UA" dirty="0">
                <a:solidFill>
                  <a:schemeClr val="bg1"/>
                </a:solidFill>
              </a:rPr>
              <a:t>які породжені свободою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1714500"/>
            <a:ext cx="8262987" cy="4343400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Утвердження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свободи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педагогічної</a:t>
            </a:r>
            <a:r>
              <a:rPr lang="ru-RU" b="1" dirty="0" smtClean="0">
                <a:solidFill>
                  <a:schemeClr val="bg1"/>
                </a:solidFill>
              </a:rPr>
              <a:t> думки і </a:t>
            </a:r>
            <a:r>
              <a:rPr lang="ru-RU" b="1" dirty="0" err="1" smtClean="0">
                <a:solidFill>
                  <a:schemeClr val="bg1"/>
                </a:solidFill>
              </a:rPr>
              <a:t>дії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вчителя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Спрямованість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на </a:t>
            </a:r>
            <a:r>
              <a:rPr lang="ru-RU" b="1" dirty="0" err="1">
                <a:solidFill>
                  <a:schemeClr val="bg1"/>
                </a:solidFill>
              </a:rPr>
              <a:t>розвиток</a:t>
            </a:r>
            <a:r>
              <a:rPr lang="ru-RU" b="1" dirty="0">
                <a:solidFill>
                  <a:schemeClr val="bg1"/>
                </a:solidFill>
              </a:rPr>
              <a:t> критичного </a:t>
            </a:r>
            <a:r>
              <a:rPr lang="ru-RU" b="1" dirty="0" err="1" smtClean="0">
                <a:solidFill>
                  <a:schemeClr val="bg1"/>
                </a:solidFill>
              </a:rPr>
              <a:t>мислення</a:t>
            </a:r>
            <a:r>
              <a:rPr lang="ru-RU" b="1" dirty="0" smtClean="0">
                <a:solidFill>
                  <a:schemeClr val="bg1"/>
                </a:solidFill>
              </a:rPr>
              <a:t>(свобода </a:t>
            </a:r>
            <a:r>
              <a:rPr lang="ru-RU" b="1" dirty="0" err="1" smtClean="0">
                <a:solidFill>
                  <a:schemeClr val="bg1"/>
                </a:solidFill>
              </a:rPr>
              <a:t>від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стереотипів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індоктринації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тощо</a:t>
            </a:r>
            <a:r>
              <a:rPr lang="ru-RU" b="1" dirty="0" smtClean="0">
                <a:solidFill>
                  <a:schemeClr val="bg1"/>
                </a:solidFill>
              </a:rPr>
              <a:t>). 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Спроможність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позбутися</a:t>
            </a:r>
            <a:r>
              <a:rPr lang="ru-RU" b="1" dirty="0">
                <a:solidFill>
                  <a:schemeClr val="bg1"/>
                </a:solidFill>
              </a:rPr>
              <a:t> «оборонного </a:t>
            </a:r>
            <a:r>
              <a:rPr lang="ru-RU" b="1" dirty="0" err="1">
                <a:solidFill>
                  <a:schemeClr val="bg1"/>
                </a:solidFill>
              </a:rPr>
              <a:t>мислення</a:t>
            </a:r>
            <a:r>
              <a:rPr lang="ru-RU" b="1" dirty="0">
                <a:solidFill>
                  <a:schemeClr val="bg1"/>
                </a:solidFill>
              </a:rPr>
              <a:t>»(будь-</a:t>
            </a:r>
            <a:r>
              <a:rPr lang="ru-RU" b="1" dirty="0" err="1">
                <a:solidFill>
                  <a:schemeClr val="bg1"/>
                </a:solidFill>
              </a:rPr>
              <a:t>який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виклик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розглядати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як </a:t>
            </a:r>
            <a:r>
              <a:rPr lang="ru-RU" b="1" dirty="0" err="1" smtClean="0">
                <a:solidFill>
                  <a:schemeClr val="bg1"/>
                </a:solidFill>
              </a:rPr>
              <a:t>загрозу</a:t>
            </a:r>
            <a:r>
              <a:rPr lang="ru-RU" b="1" dirty="0" smtClean="0">
                <a:solidFill>
                  <a:schemeClr val="bg1"/>
                </a:solidFill>
              </a:rPr>
              <a:t>, а </a:t>
            </a:r>
            <a:r>
              <a:rPr lang="ru-RU" b="1" dirty="0" err="1" smtClean="0">
                <a:solidFill>
                  <a:schemeClr val="bg1"/>
                </a:solidFill>
              </a:rPr>
              <a:t>зовнішнє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оточення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недоброзичливим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апріорі</a:t>
            </a:r>
            <a:r>
              <a:rPr lang="ru-RU" b="1" dirty="0">
                <a:solidFill>
                  <a:schemeClr val="bg1"/>
                </a:solidFill>
              </a:rPr>
              <a:t>) як шлях до </a:t>
            </a:r>
            <a:r>
              <a:rPr lang="ru-RU" b="1" dirty="0" err="1">
                <a:solidFill>
                  <a:schemeClr val="bg1"/>
                </a:solidFill>
              </a:rPr>
              <a:t>справжньої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свободи</a:t>
            </a:r>
            <a:r>
              <a:rPr lang="ru-RU" b="1" dirty="0" smtClean="0">
                <a:solidFill>
                  <a:schemeClr val="bg1"/>
                </a:solidFill>
              </a:rPr>
              <a:t> та </a:t>
            </a:r>
            <a:r>
              <a:rPr lang="ru-RU" b="1" dirty="0" err="1" smtClean="0">
                <a:solidFill>
                  <a:schemeClr val="bg1"/>
                </a:solidFill>
              </a:rPr>
              <a:t>відкритості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Свобода </a:t>
            </a:r>
            <a:r>
              <a:rPr lang="uk-UA" b="1" dirty="0">
                <a:solidFill>
                  <a:schemeClr val="bg1"/>
                </a:solidFill>
              </a:rPr>
              <a:t>від </a:t>
            </a:r>
            <a:r>
              <a:rPr lang="uk-UA" b="1" dirty="0" smtClean="0">
                <a:solidFill>
                  <a:schemeClr val="bg1"/>
                </a:solidFill>
              </a:rPr>
              <a:t>рутини(можливість зосередитись на розвитку творчих здібностей, замість того, щоб накопичувати </a:t>
            </a:r>
            <a:r>
              <a:rPr lang="uk-UA" b="1" dirty="0">
                <a:solidFill>
                  <a:schemeClr val="bg1"/>
                </a:solidFill>
              </a:rPr>
              <a:t>і </a:t>
            </a:r>
            <a:r>
              <a:rPr lang="uk-UA" b="1" dirty="0" smtClean="0">
                <a:solidFill>
                  <a:schemeClr val="bg1"/>
                </a:solidFill>
              </a:rPr>
              <a:t>запам'ятовувати інформацію).</a:t>
            </a: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Реальне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дотримання</a:t>
            </a:r>
            <a:r>
              <a:rPr lang="ru-RU" b="1" dirty="0" smtClean="0">
                <a:solidFill>
                  <a:schemeClr val="bg1"/>
                </a:solidFill>
              </a:rPr>
              <a:t> прав </a:t>
            </a:r>
            <a:r>
              <a:rPr lang="ru-RU" b="1" dirty="0" err="1" smtClean="0">
                <a:solidFill>
                  <a:schemeClr val="bg1"/>
                </a:solidFill>
              </a:rPr>
              <a:t>дитини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зокрема</a:t>
            </a:r>
            <a:r>
              <a:rPr lang="ru-RU" b="1" dirty="0" smtClean="0">
                <a:solidFill>
                  <a:schemeClr val="bg1"/>
                </a:solidFill>
              </a:rPr>
              <a:t> на свободу </a:t>
            </a:r>
            <a:r>
              <a:rPr lang="ru-RU" b="1" dirty="0" err="1" smtClean="0">
                <a:solidFill>
                  <a:schemeClr val="bg1"/>
                </a:solidFill>
              </a:rPr>
              <a:t>самовираження</a:t>
            </a:r>
            <a:r>
              <a:rPr lang="ru-RU" b="1" dirty="0" smtClean="0">
                <a:solidFill>
                  <a:schemeClr val="bg1"/>
                </a:solidFill>
              </a:rPr>
              <a:t>(</a:t>
            </a:r>
            <a:r>
              <a:rPr lang="ru-RU" b="1" dirty="0" err="1" smtClean="0">
                <a:solidFill>
                  <a:schemeClr val="bg1"/>
                </a:solidFill>
              </a:rPr>
              <a:t>вибору</a:t>
            </a:r>
            <a:r>
              <a:rPr lang="ru-RU" b="1" dirty="0" smtClean="0">
                <a:solidFill>
                  <a:schemeClr val="bg1"/>
                </a:solidFill>
              </a:rPr>
              <a:t>), на </a:t>
            </a:r>
            <a:r>
              <a:rPr lang="ru-RU" b="1" dirty="0">
                <a:solidFill>
                  <a:schemeClr val="bg1"/>
                </a:solidFill>
              </a:rPr>
              <a:t>свободу </a:t>
            </a:r>
            <a:r>
              <a:rPr lang="ru-RU" b="1" dirty="0" err="1" smtClean="0">
                <a:solidFill>
                  <a:schemeClr val="bg1"/>
                </a:solidFill>
              </a:rPr>
              <a:t>висловлювання</a:t>
            </a:r>
            <a:r>
              <a:rPr lang="uk-UA" b="1" dirty="0" smtClean="0">
                <a:solidFill>
                  <a:schemeClr val="bg1"/>
                </a:solidFill>
              </a:rPr>
              <a:t> тощо.</a:t>
            </a:r>
          </a:p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t="6084" r="7797" b="6541"/>
          <a:stretch/>
        </p:blipFill>
        <p:spPr bwMode="auto">
          <a:xfrm>
            <a:off x="8817204" y="2149311"/>
            <a:ext cx="3374796" cy="29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8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791" y="245098"/>
            <a:ext cx="6824515" cy="1734531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Шукати адекватні відповіді на виклики, які </a:t>
            </a:r>
            <a:r>
              <a:rPr lang="uk-UA" sz="2800" dirty="0" err="1" smtClean="0">
                <a:solidFill>
                  <a:schemeClr val="bg1"/>
                </a:solidFill>
              </a:rPr>
              <a:t>породженя</a:t>
            </a:r>
            <a:r>
              <a:rPr lang="uk-UA" sz="2800" dirty="0" smtClean="0">
                <a:solidFill>
                  <a:schemeClr val="bg1"/>
                </a:solidFill>
              </a:rPr>
              <a:t> свободою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110" y="1979629"/>
            <a:ext cx="6334812" cy="4100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 smtClean="0">
                <a:solidFill>
                  <a:schemeClr val="bg1"/>
                </a:solidFill>
              </a:rPr>
              <a:t>Вільний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вигул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завжди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користь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r>
              <a:rPr lang="ru-RU" sz="2400" b="1" dirty="0" err="1">
                <a:solidFill>
                  <a:schemeClr val="bg1"/>
                </a:solidFill>
              </a:rPr>
              <a:t>Навіть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курям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Тому </a:t>
            </a:r>
            <a:r>
              <a:rPr lang="ru-RU" sz="2400" b="1" dirty="0">
                <a:solidFill>
                  <a:schemeClr val="bg1"/>
                </a:solidFill>
              </a:rPr>
              <a:t>не </a:t>
            </a:r>
            <a:r>
              <a:rPr lang="ru-RU" sz="2400" b="1" dirty="0" err="1">
                <a:solidFill>
                  <a:schemeClr val="bg1"/>
                </a:solidFill>
              </a:rPr>
              <a:t>втомлююсь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повторювати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головним</a:t>
            </a:r>
            <a:r>
              <a:rPr lang="ru-RU" sz="2400" b="1" dirty="0">
                <a:solidFill>
                  <a:schemeClr val="bg1"/>
                </a:solidFill>
              </a:rPr>
              <a:t> ресурсом </a:t>
            </a:r>
            <a:r>
              <a:rPr lang="ru-RU" sz="2400" b="1" dirty="0" err="1">
                <a:solidFill>
                  <a:schemeClr val="bg1"/>
                </a:solidFill>
              </a:rPr>
              <a:t>розвитку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освіти</a:t>
            </a:r>
            <a:r>
              <a:rPr lang="ru-RU" sz="2400" b="1" dirty="0">
                <a:solidFill>
                  <a:schemeClr val="bg1"/>
                </a:solidFill>
              </a:rPr>
              <a:t> є свобода </a:t>
            </a:r>
            <a:r>
              <a:rPr lang="ru-RU" sz="2400" b="1" dirty="0" err="1">
                <a:solidFill>
                  <a:schemeClr val="bg1"/>
                </a:solidFill>
              </a:rPr>
              <a:t>педагогічної</a:t>
            </a:r>
            <a:r>
              <a:rPr lang="ru-RU" sz="2400" b="1" dirty="0">
                <a:solidFill>
                  <a:schemeClr val="bg1"/>
                </a:solidFill>
              </a:rPr>
              <a:t> думки та </a:t>
            </a:r>
            <a:r>
              <a:rPr lang="ru-RU" sz="2400" b="1" dirty="0" err="1">
                <a:solidFill>
                  <a:schemeClr val="bg1"/>
                </a:solidFill>
              </a:rPr>
              <a:t>дії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307" y="216816"/>
            <a:ext cx="4788640" cy="643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7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436" y="197964"/>
            <a:ext cx="10378911" cy="1159496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Свобода починається з сумніву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69" y="2507528"/>
            <a:ext cx="4747304" cy="243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92510" y="1140643"/>
            <a:ext cx="6985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девіз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науково-просвітницького</a:t>
            </a:r>
            <a:r>
              <a:rPr lang="ru-RU" dirty="0">
                <a:solidFill>
                  <a:schemeClr val="bg1"/>
                </a:solidFill>
              </a:rPr>
              <a:t> журналу «Скепсис»  </a:t>
            </a:r>
            <a:r>
              <a:rPr lang="ru-RU" dirty="0">
                <a:solidFill>
                  <a:schemeClr val="bg1"/>
                </a:solidFill>
                <a:hlinkClick r:id="rId3"/>
              </a:rPr>
              <a:t>http://scepsis.net</a:t>
            </a:r>
            <a:r>
              <a:rPr lang="ru-RU" dirty="0" smtClean="0">
                <a:solidFill>
                  <a:schemeClr val="bg1"/>
                </a:solidFill>
                <a:hlinkClick r:id="rId3"/>
              </a:rPr>
              <a:t>/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98" y="2886516"/>
            <a:ext cx="6580479" cy="129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018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329938"/>
            <a:ext cx="10571393" cy="876693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Стан розуму у нас такий…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4" t="1163" r="3818" b="-1086"/>
          <a:stretch/>
        </p:blipFill>
        <p:spPr bwMode="auto">
          <a:xfrm>
            <a:off x="4977354" y="1404594"/>
            <a:ext cx="6589336" cy="520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512" y="1602557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Як </a:t>
            </a:r>
            <a:r>
              <a:rPr lang="ru-RU" b="1" dirty="0" err="1" smtClean="0">
                <a:solidFill>
                  <a:schemeClr val="bg1"/>
                </a:solidFill>
              </a:rPr>
              <a:t>можка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пояснити</a:t>
            </a:r>
            <a:r>
              <a:rPr lang="ru-RU" b="1" dirty="0">
                <a:solidFill>
                  <a:schemeClr val="bg1"/>
                </a:solidFill>
              </a:rPr>
              <a:t> з </a:t>
            </a:r>
            <a:r>
              <a:rPr lang="ru-RU" b="1" dirty="0" err="1">
                <a:solidFill>
                  <a:schemeClr val="bg1"/>
                </a:solidFill>
              </a:rPr>
              <a:t>позицій</a:t>
            </a:r>
            <a:r>
              <a:rPr lang="ru-RU" b="1" dirty="0">
                <a:solidFill>
                  <a:schemeClr val="bg1"/>
                </a:solidFill>
              </a:rPr>
              <a:t> здорового </a:t>
            </a:r>
            <a:r>
              <a:rPr lang="ru-RU" b="1" dirty="0" err="1">
                <a:solidFill>
                  <a:schemeClr val="bg1"/>
                </a:solidFill>
              </a:rPr>
              <a:t>глузду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навіщо</a:t>
            </a:r>
            <a:r>
              <a:rPr lang="ru-RU" b="1" dirty="0">
                <a:solidFill>
                  <a:schemeClr val="bg1"/>
                </a:solidFill>
              </a:rPr>
              <a:t> в </a:t>
            </a:r>
            <a:r>
              <a:rPr lang="ru-RU" b="1" dirty="0" err="1">
                <a:solidFill>
                  <a:schemeClr val="bg1"/>
                </a:solidFill>
              </a:rPr>
              <a:t>школі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b="1" dirty="0" err="1" smtClean="0">
                <a:solidFill>
                  <a:schemeClr val="bg1"/>
                </a:solidFill>
              </a:rPr>
              <a:t>Положення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про календарно-</a:t>
            </a:r>
            <a:r>
              <a:rPr lang="ru-RU" b="1" dirty="0" err="1">
                <a:solidFill>
                  <a:schemeClr val="bg1"/>
                </a:solidFill>
              </a:rPr>
              <a:t>тематичне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планування</a:t>
            </a:r>
            <a:r>
              <a:rPr lang="ru-RU" b="1" dirty="0" smtClean="0">
                <a:solidFill>
                  <a:schemeClr val="bg1"/>
                </a:solidFill>
              </a:rPr>
              <a:t>…» ?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Понад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двадцять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років</a:t>
            </a:r>
            <a:r>
              <a:rPr lang="ru-RU" b="1" dirty="0">
                <a:solidFill>
                  <a:schemeClr val="bg1"/>
                </a:solidFill>
              </a:rPr>
              <a:t> я </a:t>
            </a:r>
            <a:r>
              <a:rPr lang="ru-RU" b="1" dirty="0" err="1">
                <a:solidFill>
                  <a:schemeClr val="bg1"/>
                </a:solidFill>
              </a:rPr>
              <a:t>провів</a:t>
            </a:r>
            <a:r>
              <a:rPr lang="ru-RU" b="1" dirty="0">
                <a:solidFill>
                  <a:schemeClr val="bg1"/>
                </a:solidFill>
              </a:rPr>
              <a:t> на </a:t>
            </a:r>
            <a:r>
              <a:rPr lang="ru-RU" b="1" dirty="0" err="1">
                <a:solidFill>
                  <a:schemeClr val="bg1"/>
                </a:solidFill>
              </a:rPr>
              <a:t>освітянські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передовій</a:t>
            </a:r>
            <a:r>
              <a:rPr lang="ru-RU" b="1" dirty="0">
                <a:solidFill>
                  <a:schemeClr val="bg1"/>
                </a:solidFill>
              </a:rPr>
              <a:t> у </a:t>
            </a:r>
            <a:r>
              <a:rPr lang="ru-RU" b="1" dirty="0" err="1">
                <a:solidFill>
                  <a:schemeClr val="bg1"/>
                </a:solidFill>
              </a:rPr>
              <a:t>якості</a:t>
            </a:r>
            <a:r>
              <a:rPr lang="ru-RU" b="1" dirty="0">
                <a:solidFill>
                  <a:schemeClr val="bg1"/>
                </a:solidFill>
              </a:rPr>
              <a:t> директора і заступника директора </a:t>
            </a:r>
            <a:r>
              <a:rPr lang="ru-RU" b="1" dirty="0" err="1">
                <a:solidFill>
                  <a:schemeClr val="bg1"/>
                </a:solidFill>
              </a:rPr>
              <a:t>школи</a:t>
            </a:r>
            <a:r>
              <a:rPr lang="ru-RU" b="1" dirty="0">
                <a:solidFill>
                  <a:schemeClr val="bg1"/>
                </a:solidFill>
              </a:rPr>
              <a:t> і </a:t>
            </a:r>
            <a:r>
              <a:rPr lang="ru-RU" b="1" dirty="0" err="1">
                <a:solidFill>
                  <a:schemeClr val="bg1"/>
                </a:solidFill>
              </a:rPr>
              <a:t>якось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досить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успішно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керував</a:t>
            </a:r>
            <a:r>
              <a:rPr lang="ru-RU" b="1" dirty="0">
                <a:solidFill>
                  <a:schemeClr val="bg1"/>
                </a:solidFill>
              </a:rPr>
              <a:t> без такого "</a:t>
            </a:r>
            <a:r>
              <a:rPr lang="ru-RU" b="1" dirty="0" err="1">
                <a:solidFill>
                  <a:schemeClr val="bg1"/>
                </a:solidFill>
              </a:rPr>
              <a:t>положення</a:t>
            </a:r>
            <a:r>
              <a:rPr lang="ru-RU" b="1" dirty="0">
                <a:solidFill>
                  <a:schemeClr val="bg1"/>
                </a:solidFill>
              </a:rPr>
              <a:t>".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109" y="4590853"/>
            <a:ext cx="45060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50505"/>
                </a:solidFill>
                <a:latin typeface="inherit"/>
                <a:hlinkClick r:id="rId3"/>
              </a:rPr>
              <a:t>Валентина </a:t>
            </a:r>
            <a:r>
              <a:rPr lang="ru-RU" b="1" dirty="0" err="1" smtClean="0">
                <a:solidFill>
                  <a:srgbClr val="050505"/>
                </a:solidFill>
                <a:latin typeface="inherit"/>
                <a:hlinkClick r:id="rId3"/>
              </a:rPr>
              <a:t>Покришова</a:t>
            </a:r>
            <a:endParaRPr lang="ru-RU" b="1" dirty="0" smtClean="0">
              <a:solidFill>
                <a:srgbClr val="050505"/>
              </a:solidFill>
              <a:latin typeface="inherit"/>
            </a:endParaRPr>
          </a:p>
          <a:p>
            <a:endParaRPr lang="ru-RU" b="1" dirty="0">
              <a:solidFill>
                <a:srgbClr val="050505"/>
              </a:solidFill>
              <a:latin typeface="inherit"/>
            </a:endParaRPr>
          </a:p>
          <a:p>
            <a:r>
              <a:rPr lang="ru-RU" dirty="0" err="1" smtClean="0">
                <a:solidFill>
                  <a:srgbClr val="050505"/>
                </a:solidFill>
                <a:latin typeface="inherit"/>
              </a:rPr>
              <a:t>Положення</a:t>
            </a:r>
            <a:r>
              <a:rPr lang="ru-RU" dirty="0" smtClean="0">
                <a:solidFill>
                  <a:srgbClr val="050505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inherit"/>
              </a:rPr>
              <a:t>має</a:t>
            </a:r>
            <a:r>
              <a:rPr lang="ru-RU" dirty="0">
                <a:solidFill>
                  <a:srgbClr val="050505"/>
                </a:solidFill>
                <a:latin typeface="inherit"/>
              </a:rPr>
              <a:t> бути </a:t>
            </a:r>
            <a:r>
              <a:rPr lang="ru-RU" dirty="0" err="1">
                <a:solidFill>
                  <a:srgbClr val="050505"/>
                </a:solidFill>
                <a:latin typeface="inherit"/>
              </a:rPr>
              <a:t>лаконічним</a:t>
            </a:r>
            <a:r>
              <a:rPr lang="ru-RU" dirty="0">
                <a:solidFill>
                  <a:srgbClr val="050505"/>
                </a:solidFill>
                <a:latin typeface="inherit"/>
              </a:rPr>
              <a:t>:</a:t>
            </a:r>
          </a:p>
          <a:p>
            <a:r>
              <a:rPr lang="ru-RU" dirty="0" err="1">
                <a:solidFill>
                  <a:srgbClr val="050505"/>
                </a:solidFill>
                <a:latin typeface="inherit"/>
              </a:rPr>
              <a:t>Розробляти</a:t>
            </a:r>
            <a:r>
              <a:rPr lang="ru-RU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inherit"/>
              </a:rPr>
              <a:t>планування</a:t>
            </a:r>
            <a:r>
              <a:rPr lang="ru-RU" dirty="0">
                <a:solidFill>
                  <a:srgbClr val="050505"/>
                </a:solidFill>
                <a:latin typeface="inherit"/>
              </a:rPr>
              <a:t> як </a:t>
            </a:r>
            <a:r>
              <a:rPr lang="ru-RU" dirty="0" err="1">
                <a:solidFill>
                  <a:srgbClr val="050505"/>
                </a:solidFill>
                <a:latin typeface="inherit"/>
              </a:rPr>
              <a:t>зручно</a:t>
            </a:r>
            <a:r>
              <a:rPr lang="ru-RU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inherit"/>
              </a:rPr>
              <a:t>вчителю</a:t>
            </a:r>
            <a:r>
              <a:rPr lang="ru-RU" dirty="0">
                <a:solidFill>
                  <a:srgbClr val="050505"/>
                </a:solidFill>
                <a:latin typeface="inherit"/>
              </a:rPr>
              <a:t>.</a:t>
            </a:r>
            <a:endParaRPr lang="ru-RU" b="0" i="0" dirty="0">
              <a:solidFill>
                <a:srgbClr val="050505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786490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282804"/>
            <a:ext cx="10976745" cy="88612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Душу й </a:t>
            </a:r>
            <a:r>
              <a:rPr lang="ru-RU" dirty="0" err="1">
                <a:solidFill>
                  <a:schemeClr val="bg1"/>
                </a:solidFill>
              </a:rPr>
              <a:t>тіло</a:t>
            </a:r>
            <a:r>
              <a:rPr lang="ru-RU" dirty="0">
                <a:solidFill>
                  <a:schemeClr val="bg1"/>
                </a:solidFill>
              </a:rPr>
              <a:t> ми положим за нашу </a:t>
            </a:r>
            <a:r>
              <a:rPr lang="ru-RU" dirty="0" smtClean="0">
                <a:solidFill>
                  <a:schemeClr val="bg1"/>
                </a:solidFill>
              </a:rPr>
              <a:t>свободу…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341" y="1772240"/>
            <a:ext cx="67778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Свобода — </a:t>
            </a:r>
            <a:r>
              <a:rPr lang="ru-RU" sz="2800" b="1" dirty="0" err="1">
                <a:solidFill>
                  <a:schemeClr val="bg1"/>
                </a:solidFill>
              </a:rPr>
              <a:t>це</a:t>
            </a:r>
            <a:r>
              <a:rPr lang="ru-RU" sz="2800" b="1" dirty="0">
                <a:solidFill>
                  <a:schemeClr val="bg1"/>
                </a:solidFill>
              </a:rPr>
              <a:t> не те, </a:t>
            </a:r>
            <a:r>
              <a:rPr lang="ru-RU" sz="2800" b="1" dirty="0" err="1">
                <a:solidFill>
                  <a:schemeClr val="bg1"/>
                </a:solidFill>
              </a:rPr>
              <a:t>що</a:t>
            </a:r>
            <a:r>
              <a:rPr lang="ru-RU" sz="2800" b="1" dirty="0">
                <a:solidFill>
                  <a:schemeClr val="bg1"/>
                </a:solidFill>
              </a:rPr>
              <a:t> вам дали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Це</a:t>
            </a:r>
            <a:r>
              <a:rPr lang="ru-RU" sz="2800" b="1" dirty="0">
                <a:solidFill>
                  <a:schemeClr val="bg1"/>
                </a:solidFill>
              </a:rPr>
              <a:t> те, </a:t>
            </a:r>
            <a:r>
              <a:rPr lang="ru-RU" sz="2800" b="1" dirty="0" err="1">
                <a:solidFill>
                  <a:schemeClr val="bg1"/>
                </a:solidFill>
              </a:rPr>
              <a:t>що</a:t>
            </a:r>
            <a:r>
              <a:rPr lang="ru-RU" sz="2800" b="1" dirty="0">
                <a:solidFill>
                  <a:schemeClr val="bg1"/>
                </a:solidFill>
              </a:rPr>
              <a:t> у вас не </a:t>
            </a:r>
            <a:r>
              <a:rPr lang="ru-RU" sz="2800" b="1" dirty="0" err="1">
                <a:solidFill>
                  <a:schemeClr val="bg1"/>
                </a:solidFill>
              </a:rPr>
              <a:t>можна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забрати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                            </a:t>
            </a: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            Вольтер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222" y="1782157"/>
            <a:ext cx="4156730" cy="415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" b="17168"/>
          <a:stretch/>
        </p:blipFill>
        <p:spPr bwMode="auto">
          <a:xfrm>
            <a:off x="854876" y="4326720"/>
            <a:ext cx="5074583" cy="222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769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301658"/>
            <a:ext cx="10948464" cy="791851"/>
          </a:xfrm>
        </p:spPr>
        <p:txBody>
          <a:bodyPr/>
          <a:lstStyle/>
          <a:p>
            <a:r>
              <a:rPr lang="ru-RU" dirty="0" err="1">
                <a:solidFill>
                  <a:schemeClr val="bg1"/>
                </a:solidFill>
              </a:rPr>
              <a:t>Освітній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талібан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центрі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Європи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091" y="1424129"/>
            <a:ext cx="3941598" cy="512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9876" y="1348033"/>
            <a:ext cx="7356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І </a:t>
            </a:r>
            <a:r>
              <a:rPr lang="ru-RU" dirty="0" err="1">
                <a:solidFill>
                  <a:schemeClr val="bg1"/>
                </a:solidFill>
              </a:rPr>
              <a:t>цей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талібан</a:t>
            </a:r>
            <a:r>
              <a:rPr lang="ru-RU" dirty="0">
                <a:solidFill>
                  <a:schemeClr val="bg1"/>
                </a:solidFill>
              </a:rPr>
              <a:t> у наших головах...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6182" y="2413262"/>
            <a:ext cx="687214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Найглибші протиріччя між людьми зумовлені їхнім розумінням свободи.</a:t>
            </a:r>
          </a:p>
          <a:p>
            <a:r>
              <a:rPr lang="uk-UA" sz="2800" dirty="0">
                <a:solidFill>
                  <a:schemeClr val="bg1"/>
                </a:solidFill>
              </a:rPr>
              <a:t>                                          </a:t>
            </a:r>
          </a:p>
          <a:p>
            <a:r>
              <a:rPr lang="uk-UA" sz="2000" dirty="0">
                <a:solidFill>
                  <a:schemeClr val="bg1"/>
                </a:solidFill>
              </a:rPr>
              <a:t>Карл </a:t>
            </a:r>
            <a:r>
              <a:rPr lang="uk-UA" sz="2000" dirty="0" err="1">
                <a:solidFill>
                  <a:schemeClr val="bg1"/>
                </a:solidFill>
              </a:rPr>
              <a:t>Ясперс</a:t>
            </a:r>
            <a:r>
              <a:rPr lang="uk-UA" sz="2000" dirty="0">
                <a:solidFill>
                  <a:schemeClr val="bg1"/>
                </a:solidFill>
              </a:rPr>
              <a:t>, німецький філософ</a:t>
            </a:r>
          </a:p>
        </p:txBody>
      </p:sp>
    </p:spTree>
    <p:extLst>
      <p:ext uri="{BB962C8B-B14F-4D97-AF65-F5344CB8AC3E}">
        <p14:creationId xmlns:p14="http://schemas.microsoft.com/office/powerpoint/2010/main" val="3663916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301659"/>
            <a:ext cx="9364762" cy="73529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Свобода накивати п'ятами не вихід?!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5098" y="2102177"/>
            <a:ext cx="572207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Не </a:t>
            </a:r>
            <a:r>
              <a:rPr lang="ru-RU" sz="2400" b="1" dirty="0" err="1">
                <a:solidFill>
                  <a:schemeClr val="bg1"/>
                </a:solidFill>
              </a:rPr>
              <a:t>вводьте</a:t>
            </a:r>
            <a:r>
              <a:rPr lang="ru-RU" sz="2400" b="1" dirty="0">
                <a:solidFill>
                  <a:schemeClr val="bg1"/>
                </a:solidFill>
              </a:rPr>
              <a:t> себе в </a:t>
            </a:r>
            <a:r>
              <a:rPr lang="ru-RU" sz="2400" b="1" dirty="0" err="1">
                <a:solidFill>
                  <a:schemeClr val="bg1"/>
                </a:solidFill>
              </a:rPr>
              <a:t>оману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думкою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самоусунення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системи</a:t>
            </a:r>
            <a:r>
              <a:rPr lang="ru-RU" sz="2400" b="1" dirty="0">
                <a:solidFill>
                  <a:schemeClr val="bg1"/>
                </a:solidFill>
              </a:rPr>
              <a:t>, яка, як </a:t>
            </a:r>
            <a:r>
              <a:rPr lang="ru-RU" sz="2400" b="1" dirty="0" err="1">
                <a:solidFill>
                  <a:schemeClr val="bg1"/>
                </a:solidFill>
              </a:rPr>
              <a:t>ви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гадаєте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поламана</a:t>
            </a:r>
            <a:r>
              <a:rPr lang="ru-RU" sz="2400" b="1" dirty="0">
                <a:solidFill>
                  <a:schemeClr val="bg1"/>
                </a:solidFill>
              </a:rPr>
              <a:t>, дозволить вам </a:t>
            </a:r>
            <a:r>
              <a:rPr lang="ru-RU" sz="2400" b="1" dirty="0" err="1">
                <a:solidFill>
                  <a:schemeClr val="bg1"/>
                </a:solidFill>
              </a:rPr>
              <a:t>уникнути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шкоди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помилок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цієї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системи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Джо </a:t>
            </a:r>
            <a:r>
              <a:rPr lang="ru-RU" dirty="0">
                <a:solidFill>
                  <a:schemeClr val="bg1"/>
                </a:solidFill>
              </a:rPr>
              <a:t>Байден, </a:t>
            </a:r>
            <a:r>
              <a:rPr lang="ru-RU" dirty="0" err="1">
                <a:solidFill>
                  <a:schemeClr val="bg1"/>
                </a:solidFill>
              </a:rPr>
              <a:t>промова</a:t>
            </a:r>
            <a:r>
              <a:rPr lang="ru-RU" dirty="0">
                <a:solidFill>
                  <a:schemeClr val="bg1"/>
                </a:solidFill>
              </a:rPr>
              <a:t> перед </a:t>
            </a:r>
            <a:r>
              <a:rPr lang="ru-RU" dirty="0" err="1">
                <a:solidFill>
                  <a:schemeClr val="bg1"/>
                </a:solidFill>
              </a:rPr>
              <a:t>випускниками</a:t>
            </a:r>
            <a:r>
              <a:rPr lang="ru-RU" dirty="0">
                <a:solidFill>
                  <a:schemeClr val="bg1"/>
                </a:solidFill>
              </a:rPr>
              <a:t> Гарварду 2017 року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47" y="1287045"/>
            <a:ext cx="4138367" cy="517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549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255495"/>
            <a:ext cx="10248248" cy="860612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Що переважить?!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949824"/>
            <a:ext cx="7895012" cy="2351243"/>
          </a:xfrm>
        </p:spPr>
        <p:txBody>
          <a:bodyPr/>
          <a:lstStyle/>
          <a:p>
            <a:pPr marL="0" indent="0">
              <a:buNone/>
            </a:pPr>
            <a:endParaRPr lang="ru-RU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bg1"/>
                </a:solidFill>
              </a:rPr>
              <a:t>Чому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досі</a:t>
            </a:r>
            <a:r>
              <a:rPr lang="ru-RU" b="1" dirty="0">
                <a:solidFill>
                  <a:schemeClr val="bg1"/>
                </a:solidFill>
              </a:rPr>
              <a:t> школа </a:t>
            </a:r>
            <a:r>
              <a:rPr lang="ru-RU" b="1" dirty="0" err="1">
                <a:solidFill>
                  <a:schemeClr val="bg1"/>
                </a:solidFill>
              </a:rPr>
              <a:t>невільна</a:t>
            </a:r>
            <a:r>
              <a:rPr lang="ru-RU" b="1" dirty="0">
                <a:solidFill>
                  <a:schemeClr val="bg1"/>
                </a:solidFill>
              </a:rPr>
              <a:t>? 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Відпустити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школу, </a:t>
            </a:r>
            <a:r>
              <a:rPr lang="ru-RU" b="1" dirty="0" err="1">
                <a:solidFill>
                  <a:schemeClr val="bg1"/>
                </a:solidFill>
              </a:rPr>
              <a:t>вчителя</a:t>
            </a:r>
            <a:r>
              <a:rPr lang="ru-RU" b="1" dirty="0">
                <a:solidFill>
                  <a:schemeClr val="bg1"/>
                </a:solidFill>
              </a:rPr>
              <a:t> на свободу </a:t>
            </a:r>
            <a:r>
              <a:rPr lang="ru-RU" b="1" dirty="0" err="1">
                <a:solidFill>
                  <a:schemeClr val="bg1"/>
                </a:solidFill>
              </a:rPr>
              <a:t>означає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втратити</a:t>
            </a:r>
            <a:r>
              <a:rPr lang="ru-RU" b="1" dirty="0">
                <a:solidFill>
                  <a:schemeClr val="bg1"/>
                </a:solidFill>
              </a:rPr>
              <a:t> "ресурс". 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Не </a:t>
            </a:r>
            <a:r>
              <a:rPr lang="ru-RU" b="1" dirty="0" err="1">
                <a:solidFill>
                  <a:schemeClr val="bg1"/>
                </a:solidFill>
              </a:rPr>
              <a:t>відпустити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означає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позбавити</a:t>
            </a:r>
            <a:r>
              <a:rPr lang="ru-RU" b="1" dirty="0">
                <a:solidFill>
                  <a:schemeClr val="bg1"/>
                </a:solidFill>
              </a:rPr>
              <a:t> школу головного ресурсу </a:t>
            </a:r>
            <a:r>
              <a:rPr lang="ru-RU" b="1" dirty="0" err="1">
                <a:solidFill>
                  <a:schemeClr val="bg1"/>
                </a:solidFill>
              </a:rPr>
              <a:t>розвитку</a:t>
            </a:r>
            <a:r>
              <a:rPr lang="ru-RU" b="1" dirty="0">
                <a:solidFill>
                  <a:schemeClr val="bg1"/>
                </a:solidFill>
              </a:rPr>
              <a:t>.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71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142999"/>
            <a:ext cx="5283200" cy="1778001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700" y="3797300"/>
            <a:ext cx="10502900" cy="3060700"/>
          </a:xfrm>
        </p:spPr>
        <p:txBody>
          <a:bodyPr>
            <a:noAutofit/>
          </a:bodyPr>
          <a:lstStyle/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Helvetica" pitchFamily="34" charset="0"/>
              </a:rPr>
              <a:t>Запрошую на портал “Освітня політика”</a:t>
            </a:r>
            <a:endParaRPr lang="uk-UA" altLang="uk-UA" sz="2800" kern="0" dirty="0">
              <a:solidFill>
                <a:schemeClr val="bg1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  <a:hlinkClick r:id="rId2"/>
              </a:rPr>
              <a:t>http://education-ua.org/ua</a:t>
            </a:r>
            <a:r>
              <a:rPr lang="uk-UA" altLang="uk-UA" sz="2800" kern="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  <a:hlinkClick r:id="rId2"/>
              </a:rPr>
              <a:t>/</a:t>
            </a: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 </a:t>
            </a:r>
            <a:r>
              <a:rPr lang="uk-UA" altLang="uk-UA" sz="2800" kern="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  </a:t>
            </a:r>
            <a:endParaRPr lang="uk-UA" altLang="uk-UA" sz="2800" kern="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Helvetica" pitchFamily="34" charset="0"/>
              </a:rPr>
              <a:t> Відвідуйте мою сторінку</a:t>
            </a:r>
            <a:endParaRPr lang="uk-UA" altLang="uk-UA" sz="2800" kern="0" dirty="0">
              <a:solidFill>
                <a:schemeClr val="bg1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https://www.facebook.com/hromovyy.viktor</a:t>
            </a:r>
            <a:endParaRPr lang="uk-UA" altLang="uk-UA" sz="2800" kern="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Helvetica" pitchFamily="34" charset="0"/>
              </a:rPr>
              <a:t>Пишіть</a:t>
            </a:r>
            <a:r>
              <a:rPr lang="uk-UA" altLang="uk-UA" sz="2800" kern="0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800" kern="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Е-</a:t>
            </a:r>
            <a:r>
              <a:rPr lang="uk-UA" altLang="uk-UA" sz="2800" kern="0" dirty="0" err="1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mail</a:t>
            </a: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: </a:t>
            </a: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  <a:hlinkClick r:id="rId3"/>
              </a:rPr>
              <a:t>gromovy@yahoo.com</a:t>
            </a: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   </a:t>
            </a:r>
            <a:endParaRPr lang="uk-UA" altLang="uk-UA" sz="2800" kern="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33044"/>
            <a:ext cx="9385300" cy="278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>
            <a:off x="8323867" y="3982997"/>
            <a:ext cx="3195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© Віктор Громовий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931" y="4697413"/>
            <a:ext cx="1633538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2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35671"/>
            <a:ext cx="10835343" cy="961534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Освіта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України</a:t>
            </a:r>
            <a:r>
              <a:rPr lang="ru-RU" dirty="0">
                <a:solidFill>
                  <a:schemeClr val="bg1"/>
                </a:solidFill>
              </a:rPr>
              <a:t> нового </a:t>
            </a:r>
            <a:r>
              <a:rPr lang="ru-RU" dirty="0" err="1">
                <a:solidFill>
                  <a:schemeClr val="bg1"/>
                </a:solidFill>
              </a:rPr>
              <a:t>тисячоліття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виклики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породжені</a:t>
            </a:r>
            <a:r>
              <a:rPr lang="ru-RU" dirty="0">
                <a:solidFill>
                  <a:schemeClr val="bg1"/>
                </a:solidFill>
              </a:rPr>
              <a:t> свободою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5" t="17227" r="20680" b="11608"/>
          <a:stretch/>
        </p:blipFill>
        <p:spPr bwMode="auto">
          <a:xfrm>
            <a:off x="8521831" y="1931248"/>
            <a:ext cx="3271102" cy="360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2" t="30820" r="2747" b="14031"/>
          <a:stretch/>
        </p:blipFill>
        <p:spPr bwMode="auto">
          <a:xfrm>
            <a:off x="999241" y="2177592"/>
            <a:ext cx="6390759" cy="311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91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05353"/>
            <a:ext cx="9506163" cy="895546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</a:rPr>
              <a:t>Свобода як простір можливостей</a:t>
            </a:r>
            <a:br>
              <a:rPr lang="uk-UA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473" y="1376313"/>
            <a:ext cx="6174557" cy="4580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</a:rPr>
              <a:t>К</a:t>
            </a:r>
            <a:r>
              <a:rPr lang="uk-UA" b="1" dirty="0" smtClean="0">
                <a:solidFill>
                  <a:schemeClr val="bg1"/>
                </a:solidFill>
              </a:rPr>
              <a:t>ритерієм </a:t>
            </a:r>
            <a:r>
              <a:rPr lang="uk-UA" b="1" dirty="0">
                <a:solidFill>
                  <a:schemeClr val="bg1"/>
                </a:solidFill>
              </a:rPr>
              <a:t>ефективності будь-якого нормативного документа є те, чи розширює він межі свободи для всіх учасників освітнього процесу, чи знімає хоч якісь бар'єри на шляху до </a:t>
            </a:r>
            <a:r>
              <a:rPr lang="uk-UA" b="1" dirty="0" smtClean="0">
                <a:solidFill>
                  <a:schemeClr val="bg1"/>
                </a:solidFill>
              </a:rPr>
              <a:t>використання </a:t>
            </a:r>
            <a:r>
              <a:rPr lang="uk-UA" b="1" dirty="0">
                <a:solidFill>
                  <a:schemeClr val="bg1"/>
                </a:solidFill>
              </a:rPr>
              <a:t>цього найголовнішого ресурсу розвитку освіти</a:t>
            </a:r>
            <a:r>
              <a:rPr lang="uk-UA" b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Адже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шкільний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організм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може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дихати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тільки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повітрям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свободи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Якщо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його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бракує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настає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задуха</a:t>
            </a:r>
            <a:r>
              <a:rPr lang="ru-RU" b="1" dirty="0" smtClean="0">
                <a:solidFill>
                  <a:schemeClr val="bg1"/>
                </a:solidFill>
              </a:rPr>
              <a:t>…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481" y="1475844"/>
            <a:ext cx="4103589" cy="448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842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802" y="339366"/>
            <a:ext cx="9068586" cy="810704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потрібен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потужний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громадсько-педагогічний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рух</a:t>
            </a:r>
            <a:r>
              <a:rPr lang="ru-RU" dirty="0">
                <a:solidFill>
                  <a:schemeClr val="bg1"/>
                </a:solidFill>
              </a:rPr>
              <a:t> "За свободу в </a:t>
            </a:r>
            <a:r>
              <a:rPr lang="ru-RU" dirty="0" err="1">
                <a:solidFill>
                  <a:schemeClr val="bg1"/>
                </a:solidFill>
              </a:rPr>
              <a:t>освіті</a:t>
            </a:r>
            <a:r>
              <a:rPr lang="ru-RU" dirty="0">
                <a:solidFill>
                  <a:schemeClr val="bg1"/>
                </a:solidFill>
              </a:rPr>
              <a:t>"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927" y="1545996"/>
            <a:ext cx="570007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 </a:t>
            </a:r>
            <a:r>
              <a:rPr lang="uk-UA" sz="2000" dirty="0" smtClean="0">
                <a:solidFill>
                  <a:schemeClr val="bg1"/>
                </a:solidFill>
              </a:rPr>
              <a:t>Складаючи </a:t>
            </a:r>
            <a:r>
              <a:rPr lang="uk-UA" sz="2000" dirty="0">
                <a:solidFill>
                  <a:schemeClr val="bg1"/>
                </a:solidFill>
              </a:rPr>
              <a:t>будь-які інші нормативні </a:t>
            </a:r>
            <a:r>
              <a:rPr lang="uk-UA" sz="2000" dirty="0" smtClean="0">
                <a:solidFill>
                  <a:schemeClr val="bg1"/>
                </a:solidFill>
              </a:rPr>
              <a:t>документи треба </a:t>
            </a:r>
            <a:r>
              <a:rPr lang="uk-UA" sz="2000" dirty="0">
                <a:solidFill>
                  <a:schemeClr val="bg1"/>
                </a:solidFill>
              </a:rPr>
              <a:t>аналізувати: </a:t>
            </a:r>
            <a:endParaRPr lang="uk-UA" sz="2000" dirty="0" smtClean="0">
              <a:solidFill>
                <a:schemeClr val="bg1"/>
              </a:solidFill>
            </a:endParaRPr>
          </a:p>
          <a:p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>
                <a:solidFill>
                  <a:schemeClr val="bg1"/>
                </a:solidFill>
              </a:rPr>
              <a:t>чи </a:t>
            </a:r>
            <a:r>
              <a:rPr lang="uk-UA" sz="2000" dirty="0">
                <a:solidFill>
                  <a:schemeClr val="bg1"/>
                </a:solidFill>
              </a:rPr>
              <a:t>розширює цей документ свободу </a:t>
            </a:r>
            <a:r>
              <a:rPr lang="uk-UA" sz="2000" dirty="0" err="1">
                <a:solidFill>
                  <a:schemeClr val="bg1"/>
                </a:solidFill>
              </a:rPr>
              <a:t>продвинутого</a:t>
            </a:r>
            <a:r>
              <a:rPr lang="uk-UA" sz="2000" dirty="0">
                <a:solidFill>
                  <a:schemeClr val="bg1"/>
                </a:solidFill>
              </a:rPr>
              <a:t> директора творити неповторну педагогічну систему школи, </a:t>
            </a:r>
            <a:endParaRPr lang="uk-UA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>
                <a:solidFill>
                  <a:schemeClr val="bg1"/>
                </a:solidFill>
              </a:rPr>
              <a:t>чи </a:t>
            </a:r>
            <a:r>
              <a:rPr lang="uk-UA" sz="2000" dirty="0">
                <a:solidFill>
                  <a:schemeClr val="bg1"/>
                </a:solidFill>
              </a:rPr>
              <a:t>дає свободу вчителеві самостійно складати навчальні програми на основі чинних стандартів</a:t>
            </a:r>
            <a:r>
              <a:rPr lang="uk-UA" sz="2000" dirty="0" smtClean="0">
                <a:solidFill>
                  <a:schemeClr val="bg1"/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чи відкриває він можливості учням для вільного вибору індивідуальної освітньої траєкторії...? </a:t>
            </a:r>
            <a:endParaRPr lang="uk-UA" sz="2000" dirty="0" smtClean="0">
              <a:solidFill>
                <a:schemeClr val="bg1"/>
              </a:solidFill>
            </a:endParaRPr>
          </a:p>
          <a:p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Не </a:t>
            </a:r>
            <a:r>
              <a:rPr lang="uk-UA" sz="2000" dirty="0">
                <a:solidFill>
                  <a:schemeClr val="bg1"/>
                </a:solidFill>
              </a:rPr>
              <a:t>розширює! То нащо "город городити", якщо ступінь нашої несвободи залишиться на тому ж самому рівні?!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8" t="19103" r="16953" b="7355"/>
          <a:stretch/>
        </p:blipFill>
        <p:spPr bwMode="auto">
          <a:xfrm>
            <a:off x="6482299" y="1713007"/>
            <a:ext cx="5329487" cy="401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505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69683"/>
            <a:ext cx="10477124" cy="980388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Свобода вирішувати «Як»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9621" y="1404593"/>
            <a:ext cx="6183983" cy="5194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dirty="0">
              <a:solidFill>
                <a:schemeClr val="bg1"/>
              </a:solidFill>
            </a:endParaRPr>
          </a:p>
          <a:p>
            <a:r>
              <a:rPr lang="uk-UA" sz="2000" dirty="0">
                <a:solidFill>
                  <a:schemeClr val="bg1"/>
                </a:solidFill>
              </a:rPr>
              <a:t>Головна проблема шкільної освіти України у нашій несвободі у всьому! </a:t>
            </a:r>
            <a:endParaRPr lang="uk-UA" sz="2000" dirty="0" smtClean="0">
              <a:solidFill>
                <a:schemeClr val="bg1"/>
              </a:solidFill>
            </a:endParaRPr>
          </a:p>
          <a:p>
            <a:r>
              <a:rPr lang="uk-UA" sz="2000" dirty="0" smtClean="0">
                <a:solidFill>
                  <a:schemeClr val="bg1"/>
                </a:solidFill>
              </a:rPr>
              <a:t>Ніяких </a:t>
            </a:r>
            <a:r>
              <a:rPr lang="uk-UA" sz="2000" dirty="0">
                <a:solidFill>
                  <a:schemeClr val="bg1"/>
                </a:solidFill>
              </a:rPr>
              <a:t>змін на краще не буде до того часу поки ми не навчимося </a:t>
            </a:r>
            <a:r>
              <a:rPr lang="uk-UA" sz="2000" dirty="0" err="1">
                <a:solidFill>
                  <a:schemeClr val="bg1"/>
                </a:solidFill>
              </a:rPr>
              <a:t>задіювати</a:t>
            </a:r>
            <a:r>
              <a:rPr lang="uk-UA" sz="2000" dirty="0">
                <a:solidFill>
                  <a:schemeClr val="bg1"/>
                </a:solidFill>
              </a:rPr>
              <a:t> ресурс свободи як єдину можливість </a:t>
            </a:r>
            <a:r>
              <a:rPr lang="uk-UA" sz="2000" dirty="0" err="1">
                <a:solidFill>
                  <a:schemeClr val="bg1"/>
                </a:solidFill>
              </a:rPr>
              <a:t>динамізувати</a:t>
            </a:r>
            <a:r>
              <a:rPr lang="uk-UA" sz="2000" dirty="0">
                <a:solidFill>
                  <a:schemeClr val="bg1"/>
                </a:solidFill>
              </a:rPr>
              <a:t> розвиток освітньої системи</a:t>
            </a:r>
            <a:r>
              <a:rPr lang="uk-UA" sz="2000" dirty="0" smtClean="0">
                <a:solidFill>
                  <a:schemeClr val="bg1"/>
                </a:solidFill>
              </a:rPr>
              <a:t>.</a:t>
            </a:r>
          </a:p>
          <a:p>
            <a:endParaRPr lang="uk-UA" sz="2000" dirty="0">
              <a:solidFill>
                <a:schemeClr val="bg1"/>
              </a:solidFill>
            </a:endParaRPr>
          </a:p>
          <a:p>
            <a:r>
              <a:rPr lang="uk-UA" sz="2000" dirty="0">
                <a:solidFill>
                  <a:schemeClr val="bg1"/>
                </a:solidFill>
              </a:rPr>
              <a:t> Школа має стати територією свободи, де свобода педагогічної думки і дії є головним «секретом» успіху. </a:t>
            </a:r>
            <a:endParaRPr lang="uk-UA" sz="2000" dirty="0" smtClean="0">
              <a:solidFill>
                <a:schemeClr val="bg1"/>
              </a:solidFill>
            </a:endParaRPr>
          </a:p>
          <a:p>
            <a:endParaRPr lang="uk-UA" sz="2000" dirty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Досягнутий  </a:t>
            </a:r>
            <a:r>
              <a:rPr lang="uk-UA" sz="2000" b="1" dirty="0">
                <a:solidFill>
                  <a:schemeClr val="bg1"/>
                </a:solidFill>
              </a:rPr>
              <a:t>рівень свободи всіх учасників освітнього процесу стає головним критерієм оцінки успішності  роботи освітніх систем нового тисячоліття. 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15515" r="12733" b="16640"/>
          <a:stretch/>
        </p:blipFill>
        <p:spPr bwMode="auto">
          <a:xfrm>
            <a:off x="6733879" y="2159937"/>
            <a:ext cx="5458121" cy="308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675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41402"/>
            <a:ext cx="9892662" cy="904973"/>
          </a:xfrm>
        </p:spPr>
        <p:txBody>
          <a:bodyPr/>
          <a:lstStyle/>
          <a:p>
            <a:r>
              <a:rPr lang="uk-UA" dirty="0" smtClean="0">
                <a:solidFill>
                  <a:prstClr val="black"/>
                </a:solidFill>
              </a:rPr>
              <a:t>Свобода вибору школи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658" y="1828800"/>
            <a:ext cx="4458878" cy="3205112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400" b="1" dirty="0" smtClean="0">
                <a:solidFill>
                  <a:prstClr val="black"/>
                </a:solidFill>
              </a:rPr>
              <a:t>Не </a:t>
            </a:r>
            <a:r>
              <a:rPr lang="ru-RU" sz="2400" b="1" dirty="0" err="1" smtClean="0">
                <a:solidFill>
                  <a:prstClr val="black"/>
                </a:solidFill>
              </a:rPr>
              <a:t>лише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>
                <a:solidFill>
                  <a:prstClr val="black"/>
                </a:solidFill>
              </a:rPr>
              <a:t>право на </a:t>
            </a:r>
            <a:r>
              <a:rPr lang="ru-RU" sz="2400" b="1" dirty="0" err="1">
                <a:solidFill>
                  <a:prstClr val="black"/>
                </a:solidFill>
              </a:rPr>
              <a:t>освіту</a:t>
            </a:r>
            <a:r>
              <a:rPr lang="ru-RU" sz="2400" b="1" dirty="0">
                <a:solidFill>
                  <a:prstClr val="black"/>
                </a:solidFill>
              </a:rPr>
              <a:t>, а й право на </a:t>
            </a:r>
            <a:r>
              <a:rPr lang="ru-RU" sz="2400" b="1" dirty="0" err="1" smtClean="0">
                <a:solidFill>
                  <a:prstClr val="black"/>
                </a:solidFill>
              </a:rPr>
              <a:t>вибір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освіти</a:t>
            </a:r>
            <a:r>
              <a:rPr lang="ru-RU" sz="2400" b="1" dirty="0" smtClean="0">
                <a:solidFill>
                  <a:prstClr val="black"/>
                </a:solidFill>
              </a:rPr>
              <a:t>!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1800" b="1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800" b="1" dirty="0" err="1" smtClean="0">
                <a:solidFill>
                  <a:prstClr val="black"/>
                </a:solidFill>
              </a:rPr>
              <a:t>Загальна</a:t>
            </a:r>
            <a:r>
              <a:rPr lang="ru-RU" sz="1800" b="1" dirty="0" smtClean="0">
                <a:solidFill>
                  <a:prstClr val="black"/>
                </a:solidFill>
              </a:rPr>
              <a:t> </a:t>
            </a:r>
            <a:r>
              <a:rPr lang="ru-RU" sz="1800" b="1" dirty="0" err="1">
                <a:solidFill>
                  <a:prstClr val="black"/>
                </a:solidFill>
              </a:rPr>
              <a:t>декларація</a:t>
            </a:r>
            <a:r>
              <a:rPr lang="ru-RU" sz="1800" b="1" dirty="0">
                <a:solidFill>
                  <a:prstClr val="black"/>
                </a:solidFill>
              </a:rPr>
              <a:t> прав </a:t>
            </a:r>
            <a:r>
              <a:rPr lang="ru-RU" sz="1800" b="1" dirty="0" err="1">
                <a:solidFill>
                  <a:prstClr val="black"/>
                </a:solidFill>
              </a:rPr>
              <a:t>людини</a:t>
            </a:r>
            <a:endParaRPr lang="ru-RU" sz="1800" b="1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1800" b="1" dirty="0" smtClean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800" b="1" dirty="0" err="1" smtClean="0">
                <a:solidFill>
                  <a:prstClr val="black"/>
                </a:solidFill>
              </a:rPr>
              <a:t>Стаття</a:t>
            </a:r>
            <a:r>
              <a:rPr lang="ru-RU" sz="1800" b="1" dirty="0" smtClean="0">
                <a:solidFill>
                  <a:prstClr val="black"/>
                </a:solidFill>
              </a:rPr>
              <a:t> </a:t>
            </a:r>
            <a:r>
              <a:rPr lang="ru-RU" sz="1800" b="1" dirty="0">
                <a:solidFill>
                  <a:prstClr val="black"/>
                </a:solidFill>
              </a:rPr>
              <a:t>26 </a:t>
            </a:r>
            <a:r>
              <a:rPr lang="ru-RU" sz="1800" b="1" dirty="0" smtClean="0">
                <a:solidFill>
                  <a:prstClr val="black"/>
                </a:solidFill>
              </a:rPr>
              <a:t> (</a:t>
            </a:r>
            <a:r>
              <a:rPr lang="ru-RU" sz="1800" b="1" dirty="0">
                <a:solidFill>
                  <a:prstClr val="black"/>
                </a:solidFill>
              </a:rPr>
              <a:t>3) </a:t>
            </a:r>
            <a:r>
              <a:rPr lang="ru-RU" b="1" dirty="0">
                <a:solidFill>
                  <a:prstClr val="black"/>
                </a:solidFill>
              </a:rPr>
              <a:t>Батьки </a:t>
            </a:r>
            <a:r>
              <a:rPr lang="ru-RU" b="1" dirty="0" err="1">
                <a:solidFill>
                  <a:prstClr val="black"/>
                </a:solidFill>
              </a:rPr>
              <a:t>мають</a:t>
            </a:r>
            <a:r>
              <a:rPr lang="ru-RU" b="1" dirty="0">
                <a:solidFill>
                  <a:prstClr val="black"/>
                </a:solidFill>
              </a:rPr>
              <a:t> право </a:t>
            </a:r>
            <a:r>
              <a:rPr lang="ru-RU" b="1" dirty="0" err="1">
                <a:solidFill>
                  <a:prstClr val="black"/>
                </a:solidFill>
              </a:rPr>
              <a:t>пріоритету</a:t>
            </a:r>
            <a:r>
              <a:rPr lang="ru-RU" b="1" dirty="0">
                <a:solidFill>
                  <a:prstClr val="black"/>
                </a:solidFill>
              </a:rPr>
              <a:t> у </a:t>
            </a:r>
            <a:r>
              <a:rPr lang="ru-RU" b="1" dirty="0" err="1">
                <a:solidFill>
                  <a:prstClr val="black"/>
                </a:solidFill>
              </a:rPr>
              <a:t>виборі</a:t>
            </a:r>
            <a:r>
              <a:rPr lang="ru-RU" b="1" dirty="0">
                <a:solidFill>
                  <a:prstClr val="black"/>
                </a:solidFill>
              </a:rPr>
              <a:t> виду </a:t>
            </a:r>
            <a:r>
              <a:rPr lang="ru-RU" b="1" dirty="0" err="1">
                <a:solidFill>
                  <a:prstClr val="black"/>
                </a:solidFill>
              </a:rPr>
              <a:t>освіти</a:t>
            </a:r>
            <a:r>
              <a:rPr lang="ru-RU" b="1" dirty="0">
                <a:solidFill>
                  <a:prstClr val="black"/>
                </a:solidFill>
              </a:rPr>
              <a:t> для </a:t>
            </a:r>
            <a:r>
              <a:rPr lang="ru-RU" b="1" dirty="0" err="1">
                <a:solidFill>
                  <a:prstClr val="black"/>
                </a:solidFill>
              </a:rPr>
              <a:t>своїх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малолітніх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дітей</a:t>
            </a:r>
            <a:r>
              <a:rPr lang="ru-RU" b="1" dirty="0">
                <a:solidFill>
                  <a:prstClr val="black"/>
                </a:solidFill>
              </a:rPr>
              <a:t>.</a:t>
            </a:r>
            <a:endParaRPr lang="uk-UA" b="1" dirty="0">
              <a:solidFill>
                <a:prstClr val="black"/>
              </a:solidFill>
            </a:endParaRPr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48" y="1517714"/>
            <a:ext cx="7292952" cy="381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349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755" y="245098"/>
            <a:ext cx="11170763" cy="631595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</a:rPr>
              <a:t>Свобода вибору змісту власного навчання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58" y="1300900"/>
            <a:ext cx="5712642" cy="37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53287" y="5297864"/>
            <a:ext cx="4317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 Школа </a:t>
            </a:r>
            <a:r>
              <a:rPr lang="ru-RU" b="1" dirty="0" err="1">
                <a:solidFill>
                  <a:schemeClr val="bg1"/>
                </a:solidFill>
              </a:rPr>
              <a:t>навиворіт</a:t>
            </a:r>
            <a:r>
              <a:rPr lang="ru-RU" b="1" dirty="0">
                <a:solidFill>
                  <a:schemeClr val="bg1"/>
                </a:solidFill>
              </a:rPr>
              <a:t> !? Вам </a:t>
            </a:r>
            <a:r>
              <a:rPr lang="ru-RU" b="1" dirty="0" err="1">
                <a:solidFill>
                  <a:schemeClr val="bg1"/>
                </a:solidFill>
              </a:rPr>
              <a:t>зручно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було</a:t>
            </a:r>
            <a:r>
              <a:rPr lang="ru-RU" b="1" dirty="0">
                <a:solidFill>
                  <a:schemeClr val="bg1"/>
                </a:solidFill>
              </a:rPr>
              <a:t> б </a:t>
            </a:r>
            <a:r>
              <a:rPr lang="ru-RU" b="1" dirty="0" err="1">
                <a:solidFill>
                  <a:schemeClr val="bg1"/>
                </a:solidFill>
              </a:rPr>
              <a:t>жити</a:t>
            </a:r>
            <a:r>
              <a:rPr lang="ru-RU" b="1" dirty="0">
                <a:solidFill>
                  <a:schemeClr val="bg1"/>
                </a:solidFill>
              </a:rPr>
              <a:t> в такому </a:t>
            </a:r>
            <a:r>
              <a:rPr lang="ru-RU" b="1" dirty="0" err="1">
                <a:solidFill>
                  <a:schemeClr val="bg1"/>
                </a:solidFill>
              </a:rPr>
              <a:t>будинку</a:t>
            </a:r>
            <a:r>
              <a:rPr lang="ru-RU" b="1" dirty="0">
                <a:solidFill>
                  <a:schemeClr val="bg1"/>
                </a:solidFill>
              </a:rPr>
              <a:t>?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269" y="2469823"/>
            <a:ext cx="63442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Відмовитись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печерно</a:t>
            </a:r>
            <a:r>
              <a:rPr lang="ru-RU" sz="2400" b="1" dirty="0" smtClean="0">
                <a:solidFill>
                  <a:schemeClr val="bg1"/>
                </a:solidFill>
              </a:rPr>
              <a:t>-предметного </a:t>
            </a:r>
            <a:r>
              <a:rPr lang="ru-RU" sz="2400" b="1" dirty="0" err="1">
                <a:solidFill>
                  <a:schemeClr val="bg1"/>
                </a:solidFill>
              </a:rPr>
              <a:t>сприйняття</a:t>
            </a:r>
            <a:r>
              <a:rPr lang="ru-RU" sz="2400" b="1" dirty="0">
                <a:solidFill>
                  <a:schemeClr val="bg1"/>
                </a:solidFill>
              </a:rPr>
              <a:t>  </a:t>
            </a:r>
            <a:r>
              <a:rPr lang="ru-RU" sz="2400" b="1" dirty="0" err="1">
                <a:solidFill>
                  <a:schemeClr val="bg1"/>
                </a:solidFill>
              </a:rPr>
              <a:t>школи</a:t>
            </a:r>
            <a:r>
              <a:rPr lang="ru-RU" sz="2400" b="1" dirty="0">
                <a:solidFill>
                  <a:schemeClr val="bg1"/>
                </a:solidFill>
              </a:rPr>
              <a:t> як </a:t>
            </a:r>
            <a:r>
              <a:rPr lang="ru-RU" sz="2400" b="1" dirty="0" err="1">
                <a:solidFill>
                  <a:schemeClr val="bg1"/>
                </a:solidFill>
              </a:rPr>
              <a:t>тоталітарного</a:t>
            </a:r>
            <a:r>
              <a:rPr lang="ru-RU" sz="2400" b="1" dirty="0">
                <a:solidFill>
                  <a:schemeClr val="bg1"/>
                </a:solidFill>
              </a:rPr>
              <a:t> закладу, у </a:t>
            </a:r>
            <a:r>
              <a:rPr lang="ru-RU" sz="2400" b="1" dirty="0" err="1">
                <a:solidFill>
                  <a:schemeClr val="bg1"/>
                </a:solidFill>
              </a:rPr>
              <a:t>якому</a:t>
            </a:r>
            <a:r>
              <a:rPr lang="ru-RU" sz="2400" b="1" dirty="0">
                <a:solidFill>
                  <a:schemeClr val="bg1"/>
                </a:solidFill>
              </a:rPr>
              <a:t> практично </a:t>
            </a:r>
            <a:r>
              <a:rPr lang="ru-RU" sz="2400" b="1" dirty="0" err="1">
                <a:solidFill>
                  <a:schemeClr val="bg1"/>
                </a:solidFill>
              </a:rPr>
              <a:t>відсутня</a:t>
            </a:r>
            <a:r>
              <a:rPr lang="ru-RU" sz="2400" b="1" dirty="0">
                <a:solidFill>
                  <a:schemeClr val="bg1"/>
                </a:solidFill>
              </a:rPr>
              <a:t> свобода </a:t>
            </a:r>
            <a:r>
              <a:rPr lang="ru-RU" sz="2400" b="1" dirty="0" err="1">
                <a:solidFill>
                  <a:schemeClr val="bg1"/>
                </a:solidFill>
              </a:rPr>
              <a:t>вибору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змісту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власної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освіти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Ми </a:t>
            </a:r>
            <a:r>
              <a:rPr lang="ru-RU" sz="2400" b="1" dirty="0" err="1">
                <a:solidFill>
                  <a:schemeClr val="bg1"/>
                </a:solidFill>
              </a:rPr>
              <a:t>звикли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дорослі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краще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знають</a:t>
            </a:r>
            <a:r>
              <a:rPr lang="ru-RU" sz="2400" b="1" dirty="0">
                <a:solidFill>
                  <a:schemeClr val="bg1"/>
                </a:solidFill>
              </a:rPr>
              <a:t> як "</a:t>
            </a:r>
            <a:r>
              <a:rPr lang="ru-RU" sz="2400" b="1" dirty="0" err="1">
                <a:solidFill>
                  <a:schemeClr val="bg1"/>
                </a:solidFill>
              </a:rPr>
              <a:t>заподіювати</a:t>
            </a:r>
            <a:r>
              <a:rPr lang="ru-RU" sz="2400" b="1" dirty="0">
                <a:solidFill>
                  <a:schemeClr val="bg1"/>
                </a:solidFill>
              </a:rPr>
              <a:t> добро" і "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кому треба", а тому й </a:t>
            </a:r>
            <a:r>
              <a:rPr lang="ru-RU" sz="2400" b="1" dirty="0" err="1">
                <a:solidFill>
                  <a:schemeClr val="bg1"/>
                </a:solidFill>
              </a:rPr>
              <a:t>беремо</a:t>
            </a:r>
            <a:r>
              <a:rPr lang="ru-RU" sz="2400" b="1" dirty="0">
                <a:solidFill>
                  <a:schemeClr val="bg1"/>
                </a:solidFill>
              </a:rPr>
              <a:t> на себе </a:t>
            </a:r>
            <a:r>
              <a:rPr lang="ru-RU" sz="2400" b="1" dirty="0" err="1">
                <a:solidFill>
                  <a:schemeClr val="bg1"/>
                </a:solidFill>
              </a:rPr>
              <a:t>сміливість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визначати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зміст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освіти</a:t>
            </a:r>
            <a:r>
              <a:rPr lang="ru-RU" sz="2400" b="1" dirty="0">
                <a:solidFill>
                  <a:schemeClr val="bg1"/>
                </a:solidFill>
              </a:rPr>
              <a:t> кожного </a:t>
            </a:r>
            <a:r>
              <a:rPr lang="ru-RU" sz="2400" b="1" dirty="0" err="1">
                <a:solidFill>
                  <a:schemeClr val="bg1"/>
                </a:solidFill>
              </a:rPr>
              <a:t>учня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ще</a:t>
            </a:r>
            <a:r>
              <a:rPr lang="ru-RU" sz="2400" b="1" dirty="0">
                <a:solidFill>
                  <a:schemeClr val="bg1"/>
                </a:solidFill>
              </a:rPr>
              <a:t> до того, як </a:t>
            </a:r>
            <a:r>
              <a:rPr lang="ru-RU" sz="2400" b="1" dirty="0" err="1">
                <a:solidFill>
                  <a:schemeClr val="bg1"/>
                </a:solidFill>
              </a:rPr>
              <a:t>він</a:t>
            </a:r>
            <a:r>
              <a:rPr lang="ru-RU" sz="2400" b="1" dirty="0">
                <a:solidFill>
                  <a:schemeClr val="bg1"/>
                </a:solidFill>
              </a:rPr>
              <a:t> переступить </a:t>
            </a:r>
            <a:r>
              <a:rPr lang="ru-RU" sz="2400" b="1" dirty="0" err="1">
                <a:solidFill>
                  <a:schemeClr val="bg1"/>
                </a:solidFill>
              </a:rPr>
              <a:t>поріг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школи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2487" y="1036948"/>
            <a:ext cx="5297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Освіта</a:t>
            </a:r>
            <a:r>
              <a:rPr lang="ru-RU" sz="2400" b="1" dirty="0">
                <a:solidFill>
                  <a:schemeClr val="bg1"/>
                </a:solidFill>
              </a:rPr>
              <a:t> -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право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 err="1" smtClean="0">
                <a:solidFill>
                  <a:schemeClr val="bg1"/>
                </a:solidFill>
              </a:rPr>
              <a:t>Навчання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-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вибір</a:t>
            </a:r>
            <a:r>
              <a:rPr lang="ru-RU" sz="2400" b="1" dirty="0" smtClean="0">
                <a:solidFill>
                  <a:schemeClr val="bg1"/>
                </a:solidFill>
              </a:rPr>
              <a:t>! 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78415"/>
      </p:ext>
    </p:extLst>
  </p:cSld>
  <p:clrMapOvr>
    <a:masterClrMapping/>
  </p:clrMapOvr>
</p:sld>
</file>

<file path=ppt/theme/theme1.xml><?xml version="1.0" encoding="utf-8"?>
<a:theme xmlns:a="http://schemas.openxmlformats.org/drawingml/2006/main" name="Свобода в освіті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143469</TotalTime>
  <Words>1849</Words>
  <Application>Microsoft Office PowerPoint</Application>
  <PresentationFormat>Произвольный</PresentationFormat>
  <Paragraphs>170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Свобода в освіті</vt:lpstr>
      <vt:lpstr>Як очистити освітянські "Авгієві стайні"</vt:lpstr>
      <vt:lpstr>9. Свободу не спинити?!</vt:lpstr>
      <vt:lpstr>Душу й тіло ми положим за нашу свободу…</vt:lpstr>
      <vt:lpstr>Освіта України нового тисячоліття:  виклики, породжені свободою</vt:lpstr>
      <vt:lpstr>Свобода як простір можливостей </vt:lpstr>
      <vt:lpstr>потрібен потужний громадсько-педагогічний рух "За свободу в освіті"</vt:lpstr>
      <vt:lpstr>Свобода вирішувати «Як»</vt:lpstr>
      <vt:lpstr>Свобода вибору школи</vt:lpstr>
      <vt:lpstr>Свобода вибору змісту власного навчання</vt:lpstr>
      <vt:lpstr>Свобода бути самим собою</vt:lpstr>
      <vt:lpstr>свобода навчання (learning freedom)</vt:lpstr>
      <vt:lpstr>Вставай, хто живий, в кого думка повстала!</vt:lpstr>
      <vt:lpstr>Чому «хочемо як краще, а виходить як завжди»?!</vt:lpstr>
      <vt:lpstr>Ми ще ніколи не пробували використати ресурс свободи в масштабах освітньої системи</vt:lpstr>
      <vt:lpstr>Гімназія як острів свободи</vt:lpstr>
      <vt:lpstr>роби те, що хочеться!</vt:lpstr>
      <vt:lpstr>На крилах свободи</vt:lpstr>
      <vt:lpstr>Свобода як ґрунт для проростання «розумного, доброго, вічного»</vt:lpstr>
      <vt:lpstr>           Головна  цінність - свобода! </vt:lpstr>
      <vt:lpstr> Реальна Свобода як вивільнена внутрішня творча енергія людини і спільноти</vt:lpstr>
      <vt:lpstr>Реформи, які наповнюють відчуттям свободи</vt:lpstr>
      <vt:lpstr>«Коли вчитель закриває двері в клас - для нього немає обмежень". </vt:lpstr>
      <vt:lpstr>Страх втратити контроль </vt:lpstr>
      <vt:lpstr>Страх опинитися на межі хаосу</vt:lpstr>
      <vt:lpstr>Презентация PowerPoint</vt:lpstr>
      <vt:lpstr>Оцінити адекватність відповіді школи на виклики, які породжені свободою</vt:lpstr>
      <vt:lpstr>Шукати адекватні відповіді на виклики, які породженя свободою</vt:lpstr>
      <vt:lpstr>Свобода починається з сумніву</vt:lpstr>
      <vt:lpstr>Стан розуму у нас такий…</vt:lpstr>
      <vt:lpstr>Освітній талібан у центрі Європи</vt:lpstr>
      <vt:lpstr>Свобода накивати п'ятами не вихід?!</vt:lpstr>
      <vt:lpstr>Що переважить?!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Майстер-клас «теорія і практика написання есе»</dc:title>
  <dc:creator>Victor</dc:creator>
  <cp:lastModifiedBy>Victor</cp:lastModifiedBy>
  <cp:revision>1426</cp:revision>
  <dcterms:created xsi:type="dcterms:W3CDTF">2018-02-12T15:34:58Z</dcterms:created>
  <dcterms:modified xsi:type="dcterms:W3CDTF">2021-11-23T07:52:09Z</dcterms:modified>
</cp:coreProperties>
</file>